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27" r:id="rId2"/>
    <p:sldId id="339" r:id="rId3"/>
    <p:sldId id="328" r:id="rId4"/>
    <p:sldId id="329" r:id="rId5"/>
    <p:sldId id="340" r:id="rId6"/>
    <p:sldId id="341" r:id="rId7"/>
    <p:sldId id="330" r:id="rId8"/>
    <p:sldId id="331" r:id="rId9"/>
    <p:sldId id="332" r:id="rId10"/>
    <p:sldId id="335" r:id="rId11"/>
    <p:sldId id="333" r:id="rId12"/>
    <p:sldId id="337" r:id="rId13"/>
    <p:sldId id="334" r:id="rId14"/>
    <p:sldId id="336" r:id="rId15"/>
    <p:sldId id="342" r:id="rId16"/>
    <p:sldId id="294" r:id="rId17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75FF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28" autoAdjust="0"/>
    <p:restoredTop sz="94671" autoAdjust="0"/>
  </p:normalViewPr>
  <p:slideViewPr>
    <p:cSldViewPr>
      <p:cViewPr varScale="1">
        <p:scale>
          <a:sx n="55" d="100"/>
          <a:sy n="55" d="100"/>
        </p:scale>
        <p:origin x="1422" y="39"/>
      </p:cViewPr>
      <p:guideLst>
        <p:guide orient="horz" pos="2381"/>
        <p:guide pos="3175"/>
      </p:guideLst>
    </p:cSldViewPr>
  </p:slideViewPr>
  <p:outlineViewPr>
    <p:cViewPr>
      <p:scale>
        <a:sx n="33" d="100"/>
        <a:sy n="33" d="100"/>
      </p:scale>
      <p:origin x="0" y="43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BA5809C-1117-45FD-B81F-AE9B701E8D44}" type="slidenum">
              <a:t>‹#›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286082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de-DE"/>
          </a:p>
        </p:txBody>
      </p:sp>
      <p:sp>
        <p:nvSpPr>
          <p:cNvPr id="4" name="Kopfzeilenplatzhalt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Datumsplatzhalt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2B74E73D-5BCF-4B98-93D9-8BAC3ACCE29A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6790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de-DE" sz="2000" b="0" i="0" u="none" strike="noStrike" kern="1200" cap="none" spc="0" baseline="0">
        <a:solidFill>
          <a:srgbClr val="000000"/>
        </a:solidFill>
        <a:uFillTx/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84D2162-0B29-4ADE-AC05-7440C351DF9A}" type="slidenum">
              <a:t>1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49955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B74E73D-5BCF-4B98-93D9-8BAC3ACCE29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267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B74E73D-5BCF-4B98-93D9-8BAC3ACCE29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0662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B74E73D-5BCF-4B98-93D9-8BAC3ACCE29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11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B74E73D-5BCF-4B98-93D9-8BAC3ACCE29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6423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755651" y="2347914"/>
            <a:ext cx="8569327" cy="16208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 txBox="1">
            <a:spLocks noGrp="1"/>
          </p:cNvSpPr>
          <p:nvPr>
            <p:ph type="subTitle" idx="1"/>
          </p:nvPr>
        </p:nvSpPr>
        <p:spPr>
          <a:xfrm>
            <a:off x="1512883" y="4283077"/>
            <a:ext cx="7056433" cy="1931990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788FF2-111B-4F7F-8CD0-56D60E7800A8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063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91DB3DB-CA75-47BA-B21E-8897A5A0B0EB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6821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645635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645635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845F67-9241-4307-AE60-BF8B52BFF743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887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79EEDD1-DF31-41F6-84E4-0BDF1C36C209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1744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96927" y="4857749"/>
            <a:ext cx="8567735" cy="1501773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796927" y="3203572"/>
            <a:ext cx="8567735" cy="165417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63462E-92C4-425D-9D86-9517BC24AA7E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8986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9895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9895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AD75A8-F2F5-4627-A838-097A3F20837B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6920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504821" y="303215"/>
            <a:ext cx="9072567" cy="12588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504821" y="1692270"/>
            <a:ext cx="4452935" cy="704846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idx="2"/>
          </p:nvPr>
        </p:nvSpPr>
        <p:spPr>
          <a:xfrm>
            <a:off x="504821" y="2397127"/>
            <a:ext cx="4452935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 txBox="1">
            <a:spLocks noGrp="1"/>
          </p:cNvSpPr>
          <p:nvPr>
            <p:ph type="body" idx="3"/>
          </p:nvPr>
        </p:nvSpPr>
        <p:spPr>
          <a:xfrm>
            <a:off x="5121270" y="1692270"/>
            <a:ext cx="4456108" cy="704846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 txBox="1">
            <a:spLocks noGrp="1"/>
          </p:cNvSpPr>
          <p:nvPr>
            <p:ph idx="4"/>
          </p:nvPr>
        </p:nvSpPr>
        <p:spPr>
          <a:xfrm>
            <a:off x="5121270" y="2397127"/>
            <a:ext cx="4456108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ußzeilenplatzhalt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Foliennummernplatzhalt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19F716-0502-4BAF-8036-A70C25F9A69D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3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FF7B6F-204A-4491-8A8C-5C943455F9FC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926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ußzeilenplatzhalt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liennummernplatzhalt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E8AC99-364F-40C2-896C-3046AA64A242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264707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504821" y="301623"/>
            <a:ext cx="3316291" cy="1279529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3941758" y="301623"/>
            <a:ext cx="5635620" cy="64516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504821" y="1581153"/>
            <a:ext cx="3316291" cy="517207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5D7065-ACFA-4EBF-B6FC-4AB4A651970E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6789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976439" y="5291139"/>
            <a:ext cx="6048371" cy="625477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 txBox="1">
            <a:spLocks noGrp="1"/>
          </p:cNvSpPr>
          <p:nvPr>
            <p:ph type="pic" idx="1"/>
          </p:nvPr>
        </p:nvSpPr>
        <p:spPr>
          <a:xfrm>
            <a:off x="1976439" y="674690"/>
            <a:ext cx="6048371" cy="4537079"/>
          </a:xfrm>
        </p:spPr>
        <p:txBody>
          <a:bodyPr/>
          <a:lstStyle>
            <a:lvl1pPr marL="0" indent="0">
              <a:buNone/>
              <a:defRPr lang="de-CH"/>
            </a:lvl1pPr>
          </a:lstStyle>
          <a:p>
            <a:pPr lvl="0"/>
            <a:endParaRPr lang="de-CH"/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1976439" y="5916616"/>
            <a:ext cx="6048371" cy="887416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73B43F1-FEEC-44B0-A9A9-FA00EC1AB654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520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/>
          <a:lstStyle/>
          <a:p>
            <a:pPr lvl="0"/>
            <a:endParaRPr lang="de-DE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989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/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FB071FDF-BDAF-4020-820D-DBFEFBF44576}" type="slidenum"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SzPct val="45000"/>
        <a:buFont typeface="StarSymbol"/>
        <a:buChar char="●"/>
        <a:tabLst/>
        <a:defRPr lang="de-DE" sz="44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</p:titleStyle>
    <p:bodyStyle>
      <a:lvl1pPr marL="431999" marR="0" lvl="0" indent="-323999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de-DE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1pPr>
      <a:lvl2pPr marL="863998" marR="0" lvl="1" indent="-323999" defTabSz="914400" rtl="0" fontAlgn="auto" hangingPunct="1">
        <a:lnSpc>
          <a:spcPct val="100000"/>
        </a:lnSpc>
        <a:spcBef>
          <a:spcPts val="0"/>
        </a:spcBef>
        <a:spcAft>
          <a:spcPts val="1135"/>
        </a:spcAft>
        <a:buSzPct val="45000"/>
        <a:buFont typeface="StarSymbol"/>
        <a:buChar char="●"/>
        <a:tabLst/>
        <a:defRPr lang="de-DE" sz="28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2pPr>
      <a:lvl3pPr marL="1295997" marR="0" lvl="2" indent="-287999" defTabSz="914400" rtl="0" fontAlgn="auto" hangingPunct="1">
        <a:lnSpc>
          <a:spcPct val="100000"/>
        </a:lnSpc>
        <a:spcBef>
          <a:spcPts val="0"/>
        </a:spcBef>
        <a:spcAft>
          <a:spcPts val="850"/>
        </a:spcAft>
        <a:buSzPct val="75000"/>
        <a:buFont typeface="StarSymbol"/>
        <a:buChar char="–"/>
        <a:tabLst/>
        <a:defRPr lang="de-DE" sz="2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3pPr>
      <a:lvl4pPr marL="1727996" marR="0" lvl="3" indent="-215999" defTabSz="914400" rtl="0" fontAlgn="auto" hangingPunct="1">
        <a:lnSpc>
          <a:spcPct val="100000"/>
        </a:lnSpc>
        <a:spcBef>
          <a:spcPts val="0"/>
        </a:spcBef>
        <a:spcAft>
          <a:spcPts val="565"/>
        </a:spcAft>
        <a:buSzPct val="45000"/>
        <a:buFont typeface="StarSymbol"/>
        <a:buChar char="●"/>
        <a:tabLst/>
        <a:defRPr lang="de-DE" sz="20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4pPr>
      <a:lvl5pPr marL="2159995" marR="0" lvl="4" indent="-215999" defTabSz="914400" rtl="0" fontAlgn="auto" hangingPunct="1">
        <a:lnSpc>
          <a:spcPct val="100000"/>
        </a:lnSpc>
        <a:spcBef>
          <a:spcPts val="0"/>
        </a:spcBef>
        <a:spcAft>
          <a:spcPts val="285"/>
        </a:spcAft>
        <a:buSzPct val="75000"/>
        <a:buFont typeface="StarSymbol"/>
        <a:buChar char="–"/>
        <a:tabLst/>
        <a:defRPr lang="de-DE" sz="20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png"/><Relationship Id="rId3" Type="http://schemas.openxmlformats.org/officeDocument/2006/relationships/image" Target="../media/image82.png"/><Relationship Id="rId7" Type="http://schemas.openxmlformats.org/officeDocument/2006/relationships/image" Target="../media/image86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5.png"/><Relationship Id="rId5" Type="http://schemas.openxmlformats.org/officeDocument/2006/relationships/image" Target="../media/image84.png"/><Relationship Id="rId4" Type="http://schemas.openxmlformats.org/officeDocument/2006/relationships/image" Target="../media/image8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.png"/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2.png"/><Relationship Id="rId5" Type="http://schemas.openxmlformats.org/officeDocument/2006/relationships/image" Target="../media/image91.png"/><Relationship Id="rId4" Type="http://schemas.openxmlformats.org/officeDocument/2006/relationships/image" Target="../media/image9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png"/><Relationship Id="rId3" Type="http://schemas.openxmlformats.org/officeDocument/2006/relationships/image" Target="../media/image94.png"/><Relationship Id="rId7" Type="http://schemas.openxmlformats.org/officeDocument/2006/relationships/image" Target="../media/image98.png"/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7.png"/><Relationship Id="rId5" Type="http://schemas.openxmlformats.org/officeDocument/2006/relationships/image" Target="../media/image96.png"/><Relationship Id="rId10" Type="http://schemas.openxmlformats.org/officeDocument/2006/relationships/image" Target="../media/image101.png"/><Relationship Id="rId4" Type="http://schemas.openxmlformats.org/officeDocument/2006/relationships/image" Target="../media/image95.png"/><Relationship Id="rId9" Type="http://schemas.openxmlformats.org/officeDocument/2006/relationships/image" Target="../media/image10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png"/><Relationship Id="rId2" Type="http://schemas.openxmlformats.org/officeDocument/2006/relationships/image" Target="../media/image10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6.png"/><Relationship Id="rId5" Type="http://schemas.openxmlformats.org/officeDocument/2006/relationships/image" Target="../media/image105.png"/><Relationship Id="rId4" Type="http://schemas.openxmlformats.org/officeDocument/2006/relationships/image" Target="../media/image10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png"/><Relationship Id="rId13" Type="http://schemas.openxmlformats.org/officeDocument/2006/relationships/image" Target="../media/image118.png"/><Relationship Id="rId3" Type="http://schemas.openxmlformats.org/officeDocument/2006/relationships/image" Target="../media/image108.png"/><Relationship Id="rId7" Type="http://schemas.openxmlformats.org/officeDocument/2006/relationships/image" Target="../media/image112.png"/><Relationship Id="rId12" Type="http://schemas.openxmlformats.org/officeDocument/2006/relationships/image" Target="../media/image117.png"/><Relationship Id="rId2" Type="http://schemas.openxmlformats.org/officeDocument/2006/relationships/image" Target="../media/image10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1.png"/><Relationship Id="rId11" Type="http://schemas.openxmlformats.org/officeDocument/2006/relationships/image" Target="../media/image116.png"/><Relationship Id="rId5" Type="http://schemas.openxmlformats.org/officeDocument/2006/relationships/image" Target="../media/image110.png"/><Relationship Id="rId10" Type="http://schemas.openxmlformats.org/officeDocument/2006/relationships/image" Target="../media/image115.png"/><Relationship Id="rId4" Type="http://schemas.openxmlformats.org/officeDocument/2006/relationships/image" Target="../media/image109.png"/><Relationship Id="rId9" Type="http://schemas.openxmlformats.org/officeDocument/2006/relationships/image" Target="../media/image11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120.png"/><Relationship Id="rId7" Type="http://schemas.openxmlformats.org/officeDocument/2006/relationships/image" Target="../media/image45.png"/><Relationship Id="rId2" Type="http://schemas.openxmlformats.org/officeDocument/2006/relationships/image" Target="../media/image1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11" Type="http://schemas.openxmlformats.org/officeDocument/2006/relationships/image" Target="../media/image123.png"/><Relationship Id="rId5" Type="http://schemas.openxmlformats.org/officeDocument/2006/relationships/image" Target="../media/image40.png"/><Relationship Id="rId10" Type="http://schemas.openxmlformats.org/officeDocument/2006/relationships/image" Target="../media/image122.png"/><Relationship Id="rId4" Type="http://schemas.openxmlformats.org/officeDocument/2006/relationships/image" Target="../media/image121.png"/><Relationship Id="rId9" Type="http://schemas.openxmlformats.org/officeDocument/2006/relationships/image" Target="../media/image4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jpeg"/><Relationship Id="rId10" Type="http://schemas.openxmlformats.org/officeDocument/2006/relationships/image" Target="../media/image30.png"/><Relationship Id="rId4" Type="http://schemas.openxmlformats.org/officeDocument/2006/relationships/image" Target="../media/image24.jpeg"/><Relationship Id="rId9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13" Type="http://schemas.openxmlformats.org/officeDocument/2006/relationships/image" Target="../media/image62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12" Type="http://schemas.openxmlformats.org/officeDocument/2006/relationships/image" Target="../media/image61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5.png"/><Relationship Id="rId11" Type="http://schemas.openxmlformats.org/officeDocument/2006/relationships/image" Target="../media/image60.png"/><Relationship Id="rId5" Type="http://schemas.openxmlformats.org/officeDocument/2006/relationships/image" Target="../media/image54.png"/><Relationship Id="rId15" Type="http://schemas.openxmlformats.org/officeDocument/2006/relationships/image" Target="../media/image64.png"/><Relationship Id="rId10" Type="http://schemas.openxmlformats.org/officeDocument/2006/relationships/image" Target="../media/image59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Relationship Id="rId14" Type="http://schemas.openxmlformats.org/officeDocument/2006/relationships/image" Target="../media/image6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3" Type="http://schemas.openxmlformats.org/officeDocument/2006/relationships/image" Target="../media/image66.png"/><Relationship Id="rId7" Type="http://schemas.openxmlformats.org/officeDocument/2006/relationships/image" Target="../media/image70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9.png"/><Relationship Id="rId5" Type="http://schemas.openxmlformats.org/officeDocument/2006/relationships/image" Target="../media/image68.png"/><Relationship Id="rId10" Type="http://schemas.openxmlformats.org/officeDocument/2006/relationships/image" Target="../media/image73.png"/><Relationship Id="rId4" Type="http://schemas.openxmlformats.org/officeDocument/2006/relationships/image" Target="../media/image67.png"/><Relationship Id="rId9" Type="http://schemas.openxmlformats.org/officeDocument/2006/relationships/image" Target="../media/image7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3" Type="http://schemas.openxmlformats.org/officeDocument/2006/relationships/image" Target="../media/image74.png"/><Relationship Id="rId7" Type="http://schemas.openxmlformats.org/officeDocument/2006/relationships/image" Target="../media/image7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7.png"/><Relationship Id="rId5" Type="http://schemas.openxmlformats.org/officeDocument/2006/relationships/image" Target="../media/image76.png"/><Relationship Id="rId4" Type="http://schemas.openxmlformats.org/officeDocument/2006/relationships/image" Target="../media/image75.png"/><Relationship Id="rId9" Type="http://schemas.openxmlformats.org/officeDocument/2006/relationships/image" Target="../media/image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7308" y="395461"/>
            <a:ext cx="9936856" cy="15696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lvl="0" algn="ctr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Universal </a:t>
            </a:r>
            <a:r>
              <a:rPr lang="en-US" sz="3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upper 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r>
              <a:rPr lang="en-US" sz="3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ound 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on the </a:t>
            </a:r>
            <a:r>
              <a:rPr lang="en-US" sz="3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Bose–Einstein condensate and the Hubbard star</a:t>
            </a:r>
            <a:endParaRPr lang="en-US" sz="3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773476" y="2506692"/>
            <a:ext cx="4392488" cy="12003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400" b="0" i="0" u="none" strike="noStrike" kern="1200" cap="none" spc="0" baseline="0" dirty="0">
                <a:uFillTx/>
              </a:rPr>
              <a:t>Christian Schilling</a:t>
            </a:r>
          </a:p>
          <a:p>
            <a:pPr algn="ctr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400" dirty="0"/>
              <a:t>University </a:t>
            </a:r>
            <a:r>
              <a:rPr lang="de-CH" sz="2400" dirty="0" err="1"/>
              <a:t>of</a:t>
            </a:r>
            <a:r>
              <a:rPr lang="de-CH" sz="2400" dirty="0"/>
              <a:t> Oxford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831369" y="4099938"/>
            <a:ext cx="4392241" cy="5539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000" dirty="0" smtClean="0"/>
              <a:t>Windsor, 4th August </a:t>
            </a:r>
            <a:r>
              <a:rPr lang="de-CH" sz="2000" dirty="0"/>
              <a:t>2017</a:t>
            </a:r>
            <a:endParaRPr lang="de-CH" sz="2000" b="0" i="0" u="none" strike="noStrike" kern="1200" cap="none" spc="0" baseline="0" dirty="0">
              <a:uFillTx/>
            </a:endParaRPr>
          </a:p>
        </p:txBody>
      </p:sp>
      <p:pic>
        <p:nvPicPr>
          <p:cNvPr id="7" name="Picture 2" descr="C:\Users\CS\Dropbox\Conference Oxford\flyer\OMS_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656" y="6123739"/>
            <a:ext cx="1239021" cy="1312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Grafik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46" y="6253195"/>
            <a:ext cx="2639938" cy="1053995"/>
          </a:xfrm>
          <a:prstGeom prst="rect">
            <a:avLst/>
          </a:prstGeom>
        </p:spPr>
      </p:pic>
      <p:pic>
        <p:nvPicPr>
          <p:cNvPr id="10" name="Grafik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504" y="2718308"/>
            <a:ext cx="910212" cy="114686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093" y="2614449"/>
            <a:ext cx="1159712" cy="1377158"/>
          </a:xfrm>
          <a:prstGeom prst="rect">
            <a:avLst/>
          </a:prstGeom>
        </p:spPr>
      </p:pic>
      <p:sp>
        <p:nvSpPr>
          <p:cNvPr id="12" name="Textfeld 4"/>
          <p:cNvSpPr txBox="1"/>
          <p:nvPr/>
        </p:nvSpPr>
        <p:spPr>
          <a:xfrm>
            <a:off x="3711939" y="6123736"/>
            <a:ext cx="4608512" cy="96795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000" dirty="0"/>
              <a:t>in collaboration </a:t>
            </a:r>
            <a:r>
              <a:rPr lang="de-CH" sz="2000" dirty="0" err="1"/>
              <a:t>with</a:t>
            </a:r>
            <a:r>
              <a:rPr lang="de-CH" sz="2000" dirty="0"/>
              <a:t>  </a:t>
            </a:r>
            <a:endParaRPr lang="de-CH" sz="2000" dirty="0" smtClean="0"/>
          </a:p>
          <a:p>
            <a:pPr marL="0" marR="0" lvl="0" indent="0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000" dirty="0" smtClean="0"/>
              <a:t>Felix </a:t>
            </a:r>
            <a:r>
              <a:rPr lang="de-CH" sz="2000" dirty="0"/>
              <a:t>Tennie and Vlatko Vedral</a:t>
            </a:r>
            <a:endParaRPr lang="de-CH" sz="2000" i="0" u="none" strike="noStrike" kern="1200" cap="none" spc="0" baseline="0" dirty="0">
              <a:uFillTx/>
            </a:endParaRPr>
          </a:p>
        </p:txBody>
      </p:sp>
      <p:sp>
        <p:nvSpPr>
          <p:cNvPr id="11" name="Textfeld 4"/>
          <p:cNvSpPr txBox="1"/>
          <p:nvPr/>
        </p:nvSpPr>
        <p:spPr>
          <a:xfrm>
            <a:off x="2062093" y="5046853"/>
            <a:ext cx="5977409" cy="40011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000" dirty="0" smtClean="0"/>
              <a:t>Phys</a:t>
            </a:r>
            <a:r>
              <a:rPr lang="de-CH" sz="2000" dirty="0"/>
              <a:t>. Rev. B 96, </a:t>
            </a:r>
            <a:r>
              <a:rPr lang="de-CH" sz="2000" dirty="0" smtClean="0"/>
              <a:t>064502 (2017)</a:t>
            </a:r>
            <a:endParaRPr lang="de-CH" sz="2000" b="0" i="0" u="none" strike="noStrike" kern="1200" cap="none" spc="0" baseline="0" dirty="0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2301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49897" y="323453"/>
            <a:ext cx="2520280" cy="1008112"/>
          </a:xfrm>
          <a:prstGeom prst="rect">
            <a:avLst/>
          </a:prstGeom>
          <a:solidFill>
            <a:srgbClr val="75FFB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194" name="Picture 2" descr="https://latex.codecogs.com/png.latex?%5Cdpi%7B200%7D%20%5CLARGE%20%7B%5Ccolor%7BBlue%7D%20%5Cmbox%7BResult%20II%7D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60" y="4059181"/>
            <a:ext cx="1895475" cy="39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/>
          <p:cNvSpPr/>
          <p:nvPr/>
        </p:nvSpPr>
        <p:spPr>
          <a:xfrm>
            <a:off x="3741824" y="755501"/>
            <a:ext cx="216024" cy="18001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Oval 3"/>
          <p:cNvSpPr/>
          <p:nvPr/>
        </p:nvSpPr>
        <p:spPr>
          <a:xfrm>
            <a:off x="4504047" y="755501"/>
            <a:ext cx="216024" cy="18001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Oval 4"/>
          <p:cNvSpPr/>
          <p:nvPr/>
        </p:nvSpPr>
        <p:spPr>
          <a:xfrm>
            <a:off x="5293791" y="755501"/>
            <a:ext cx="216024" cy="18001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Oval 5"/>
          <p:cNvSpPr/>
          <p:nvPr/>
        </p:nvSpPr>
        <p:spPr>
          <a:xfrm>
            <a:off x="7086401" y="755501"/>
            <a:ext cx="216024" cy="18001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Oval 6"/>
          <p:cNvSpPr/>
          <p:nvPr/>
        </p:nvSpPr>
        <p:spPr>
          <a:xfrm>
            <a:off x="7848624" y="755501"/>
            <a:ext cx="216024" cy="18001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8638368" y="755501"/>
            <a:ext cx="216024" cy="18001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Straight Connector 8"/>
          <p:cNvCxnSpPr>
            <a:cxnSpLocks/>
          </p:cNvCxnSpPr>
          <p:nvPr/>
        </p:nvCxnSpPr>
        <p:spPr>
          <a:xfrm>
            <a:off x="5830056" y="887813"/>
            <a:ext cx="936104" cy="0"/>
          </a:xfrm>
          <a:prstGeom prst="line">
            <a:avLst/>
          </a:prstGeom>
          <a:ln w="444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279792" y="755501"/>
            <a:ext cx="216024" cy="18001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Oval 10"/>
          <p:cNvSpPr/>
          <p:nvPr/>
        </p:nvSpPr>
        <p:spPr>
          <a:xfrm>
            <a:off x="2042015" y="755501"/>
            <a:ext cx="216024" cy="18001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Oval 11"/>
          <p:cNvSpPr/>
          <p:nvPr/>
        </p:nvSpPr>
        <p:spPr>
          <a:xfrm>
            <a:off x="2831759" y="755501"/>
            <a:ext cx="216024" cy="18001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196" name="Picture 4" descr="https://latex.codecogs.com/png.latex?%5Cdpi%7B150%7D%20%5CLARGE%20%5Cmathcal%7BL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2753" y="1331565"/>
            <a:ext cx="2667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2" name="Picture 10" descr="https://latex.codecogs.com/png.latex?%5Cdpi%7B150%7D%20%5CLARGE%20%7B%5Ccolor%7BDarkGreen%7D%20%5Cmbox%7Bsublattice%7D%5C%2C%5C%2C%5Cmathcal%7BL%7D_A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0585" y="1587400"/>
            <a:ext cx="2200275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3981115" y="2234255"/>
            <a:ext cx="2208334" cy="754507"/>
          </a:xfrm>
          <a:prstGeom prst="rect">
            <a:avLst/>
          </a:prstGeom>
          <a:noFill/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208" name="Picture 16" descr="https://latex.codecogs.com/png.latex?%5Cdpi%7B150%7D%20%5CLARGE%20%5CRightarrow%5C%2C%5C%2C%5C%2C%5C%2C%7B%5Ccolor%7BDarkGreen%7D%20N_%7Bmax%7D%5E%7B%28A%29%7D%7D%3D%5C%2C%5Ctextbf%7B%7B%5Ccolor%7BRed%7D%20%3F%7D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508" y="2332103"/>
            <a:ext cx="2447925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/>
          <p:cNvSpPr/>
          <p:nvPr/>
        </p:nvSpPr>
        <p:spPr>
          <a:xfrm>
            <a:off x="715820" y="5067293"/>
            <a:ext cx="14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212" name="Picture 20" descr="https://latex.codecogs.com/png.latex?%5Cdpi%7B150%7D%20%5CLARGE%20%5Cmbox%7Bto%20maximize%7D%5C%2C%5C%2C%7B%5Ccolor%7BDarkGreen%7D%20N_%7Bmax%7D%5E%7B%28N_A%2Cd_A%29%7D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600" y="5462567"/>
            <a:ext cx="3514725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4"/>
          <p:cNvSpPr/>
          <p:nvPr/>
        </p:nvSpPr>
        <p:spPr>
          <a:xfrm>
            <a:off x="717655" y="6363437"/>
            <a:ext cx="14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214" name="Picture 22" descr="https://latex.codecogs.com/png.latex?%5Cdpi%7B150%7D%20%5CLARGE%20%7B%5Ccolor%7BDarkGreen%7D%20N_%7Bmax%7D%5E%7B%28N_A%2Cd_A%29%7D%7D%20%5C%2C%5C%2C%5Cmbox%7Battained%7D%5C%2C%5C%2C%7B%5Ccolor%7BRed%7D%20%5CLeftrightarrow%7D%20%5C%2C%5C%2C%5Cmbox%7BEntanglement%20A%7D%5C%21%5Cleftrightarrow%5C%21%5Cmbox%7BB%20minimal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880" y="6156101"/>
            <a:ext cx="8486775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latex.codecogs.com/png.latex?%5Cdpi%7B150%7D%20%5CLARGE%20%5Cmbox%7BComplementary%20system%20B%20as%20particle%20resource%7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547" y="4963844"/>
            <a:ext cx="749617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9134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0" grpId="0" animBg="1"/>
      <p:bldP spid="22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35856" y="2453415"/>
            <a:ext cx="14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tangle 7"/>
          <p:cNvSpPr/>
          <p:nvPr/>
        </p:nvSpPr>
        <p:spPr>
          <a:xfrm>
            <a:off x="975872" y="5381282"/>
            <a:ext cx="14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38" name="Picture 14" descr="https://latex.codecogs.com/png.latex?%5Cdpi%7B150%7D%20%5CLARGE%20%5Cmbox%7Blattice%7D%5C%2C%5Cmathcal%7BL%7D%5C%2C&amp;plus;%5C%2C%5Cmbox%7Binfinite-range%20hopping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920" y="2339677"/>
            <a:ext cx="557212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latex.codecogs.com/png.latex?%5Cdpi%7B150%7D%20%5CLARGE%20%5Chat%7BH%7D%3D-t%5Csum_%7Bi%7D%20h_i%5E%5Cdagger%20h_%7Bi&amp;plus;1%7D%20&amp;plus;h.c.%5C%2C%5C%2C&amp;plus;%5C%2C%5C%2C%20V%20%5Csum_%7Bi%20%7D%20%5Chat%7Bn%7D_i%20%5Chat%7Bn%7D_%7Bi&amp;plus;1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936" y="5194764"/>
            <a:ext cx="7058025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latex.codecogs.com/png.latex?%5Cdpi%7B150%7D%20%5CLARGE%20V%3D-2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983" y="6474334"/>
            <a:ext cx="14573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85506" y="6012085"/>
            <a:ext cx="5354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[</a:t>
            </a:r>
            <a:r>
              <a:rPr lang="en-US" sz="2000" dirty="0"/>
              <a:t>C. N. Yang, C. P. Yang, Phys. Rev. </a:t>
            </a:r>
            <a:r>
              <a:rPr lang="en-US" sz="2000" b="1" dirty="0"/>
              <a:t>151</a:t>
            </a:r>
            <a:r>
              <a:rPr lang="en-US" sz="2000" dirty="0"/>
              <a:t>, 258 (1966)</a:t>
            </a:r>
            <a:r>
              <a:rPr lang="de-DE" sz="2000" dirty="0"/>
              <a:t>]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845490" y="2776926"/>
            <a:ext cx="5354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[</a:t>
            </a:r>
            <a:r>
              <a:rPr lang="en-US" sz="2000" dirty="0"/>
              <a:t>B. </a:t>
            </a:r>
            <a:r>
              <a:rPr lang="en-US" sz="2000" dirty="0" err="1"/>
              <a:t>Toth</a:t>
            </a:r>
            <a:r>
              <a:rPr lang="en-US" sz="2000" dirty="0"/>
              <a:t>, J. Phys. Stat. </a:t>
            </a:r>
            <a:r>
              <a:rPr lang="en-US" sz="2000" b="1" dirty="0"/>
              <a:t>61</a:t>
            </a:r>
            <a:r>
              <a:rPr lang="en-US" sz="2000" dirty="0"/>
              <a:t>, 749 (1990)</a:t>
            </a:r>
            <a:r>
              <a:rPr lang="de-DE" sz="2000" dirty="0"/>
              <a:t>]</a:t>
            </a:r>
          </a:p>
        </p:txBody>
      </p:sp>
      <p:sp>
        <p:nvSpPr>
          <p:cNvPr id="28" name="Arrow: Right 27"/>
          <p:cNvSpPr/>
          <p:nvPr/>
        </p:nvSpPr>
        <p:spPr>
          <a:xfrm rot="17158839">
            <a:off x="6267767" y="6044574"/>
            <a:ext cx="515755" cy="5298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60" name="Picture 36" descr="https://latex.codecogs.com/png.latex?%5Cdpi%7B200%7D%20%5CLARGE%20%5Cmbox%7B%7B%5Ccolor%7BBlue%7D%20Systems%20with%7D%7D%5C%2C%5C%2C%7B%5Ccolor%7BBlue%7D%20N_%7Bmax%7D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080" y="915454"/>
            <a:ext cx="42195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s://latex.codecogs.com/png.latex?%5Cdpi%7B150%7D%20%5CLARGE%20%5Cmbox%7B%60%60mean-field%20overestimates%20the%20BEC%20concentration%27%27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912" y="3844767"/>
            <a:ext cx="818197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845490" y="3128363"/>
            <a:ext cx="5354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[</a:t>
            </a:r>
            <a:r>
              <a:rPr lang="en-US" sz="2000" dirty="0"/>
              <a:t>O</a:t>
            </a:r>
            <a:r>
              <a:rPr lang="en-US" sz="2000" dirty="0" smtClean="0"/>
              <a:t>. Penrose, </a:t>
            </a:r>
            <a:r>
              <a:rPr lang="en-US" sz="2000" dirty="0"/>
              <a:t>J. Phys. Stat. </a:t>
            </a:r>
            <a:r>
              <a:rPr lang="en-US" sz="2000" b="1" dirty="0" smtClean="0"/>
              <a:t>63</a:t>
            </a:r>
            <a:r>
              <a:rPr lang="en-US" sz="2000" dirty="0" smtClean="0"/>
              <a:t>, 761 </a:t>
            </a:r>
            <a:r>
              <a:rPr lang="en-US" sz="2000" dirty="0"/>
              <a:t>(</a:t>
            </a:r>
            <a:r>
              <a:rPr lang="en-US" sz="2000" dirty="0" smtClean="0"/>
              <a:t>1991)</a:t>
            </a:r>
            <a:r>
              <a:rPr lang="de-DE" sz="2000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920771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4" grpId="0"/>
      <p:bldP spid="27" grpId="0"/>
      <p:bldP spid="28" grpId="0" animBg="1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72879" y="967049"/>
            <a:ext cx="14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36" name="Picture 12" descr="https://latex.codecogs.com/png.latex?%5Cdpi%7B150%7D%20%5CLARGE%20%5Cmbox%7BHubbard%20Star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951" y="886649"/>
            <a:ext cx="2238375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s://latex.codecogs.com/png.latex?%5Cdpi%7B150%7D%20%5CLARGE%20%7C%5CPsi_%7B%5Cmbox%7Bgs%7D%7D%5Crangle%20%3D%20%5Calpha_1%5C%2C%20h_0%5E%5Cdagger%5C%2C%20%7C%5CPsi_%7Bmax%7D%5E%7B%28N-1%29%7D%5Crangle_%7B%5C%21R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884" y="4203392"/>
            <a:ext cx="38862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s://latex.codecogs.com/png.latex?%5Cdpi%7B200%7D%20%5Clarge%20&amp;plus;%5C%2C%5C%2C%20%5Calpha_0%20%5C%2C%7C%5CPsi_%7Bmax%7D%5E%7B%28N%29%7D%5Crangle_%7B%5C%21R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8685" y="4203392"/>
            <a:ext cx="2066925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ttps://latex.codecogs.com/png.latex?%5Cdpi%7B150%7D%20%5CLARGE%20%5Cmbox%7Bmeasure%7D%5C%2C%5C%2C%5Chat%7Bn%7D_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1009" y="5166614"/>
            <a:ext cx="1838325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https://latex.codecogs.com/png.latex?%5Cdpi%7B150%7D%20%5CLARGE%20%5Cmbox%7BQuantum%20Zeno%20effect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1009" y="5840488"/>
            <a:ext cx="3429000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Arrow: Right 23"/>
          <p:cNvSpPr/>
          <p:nvPr/>
        </p:nvSpPr>
        <p:spPr>
          <a:xfrm>
            <a:off x="1336806" y="5247136"/>
            <a:ext cx="648072" cy="216024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Arrow: Right 24"/>
          <p:cNvSpPr/>
          <p:nvPr/>
        </p:nvSpPr>
        <p:spPr>
          <a:xfrm>
            <a:off x="1336806" y="5887758"/>
            <a:ext cx="648072" cy="216024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0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183" y="467469"/>
            <a:ext cx="3326065" cy="3344682"/>
          </a:xfrm>
          <a:prstGeom prst="rect">
            <a:avLst/>
          </a:prstGeom>
        </p:spPr>
      </p:pic>
      <p:pic>
        <p:nvPicPr>
          <p:cNvPr id="6146" name="Picture 2" descr="https://latex.codecogs.com/png.latex?%5Cdpi%7B150%7D%20%5CLARGE%20%5Chat%7BH%7D%5C%2C%3D%5C%2C-t%5Csum_%7Bj%3D1%7D%5Ed%20%5Cbig%28h_0%5E%5Cdagger%20h_j%5C%2C&amp;plus;%5C%2Ch_j%5E%5Cdagger%20h_0%5Cbig%2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805" y="1620786"/>
            <a:ext cx="4638675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s://latex.codecogs.com/png.latex?%5Cdpi%7B150%7D%20%5CLARGE%20%5Cmbox%7Bsimulates%20infinite-range%20hopping%7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9727" y="3251064"/>
            <a:ext cx="522922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s://latex.codecogs.com/png.latex?%5Cdpi%7B150%7D%20%5CLARGE%20%5Cmbox%7Bexperimental%20realization%3F%21%7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064" y="6702328"/>
            <a:ext cx="41910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2592041" y="6444133"/>
            <a:ext cx="4608512" cy="86200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700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https://latex.codecogs.com/png.latex?%5Cdpi%7B150%7D%20%5CLARGE%20%5Cmbox%7Bunbiasedness%20of%7D%5C%2C%5C%2C%7C%5Cvarphi%5Crangle%20%5C%2C%5Cmbox%7Bw.r.t%7D%5C%2C%5C%2C%5Cmathcal%7BB%7D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8144" y="5229007"/>
            <a:ext cx="455295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rrow: Right 6"/>
          <p:cNvSpPr/>
          <p:nvPr/>
        </p:nvSpPr>
        <p:spPr>
          <a:xfrm>
            <a:off x="2525994" y="5330545"/>
            <a:ext cx="648072" cy="216024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138" name="Picture 42" descr="https://latex.codecogs.com/png.latex?%5Cdpi%7B200%7D%20%5CLARGE%20%5Cmbox%7B%7B%5Ccolor%7BBlue%7D%20follow-up%20projects%7D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088" y="1027538"/>
            <a:ext cx="3876675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latex.codecogs.com/png.latex?%5Cdpi%7B150%7D%20%5CLARGE%20%7B%5Ccolor%7BBlue%7D%20%5Cmbox%7B%28I%29%20Generalized%20exclusion%20statistics%20for%20HCB%7D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872" y="2771725"/>
            <a:ext cx="712470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latex.codecogs.com/png.latex?%5Cdpi%7B150%7D%20%5CLARGE%20N_%7Bmax%7D%5E%7B%28%5Cvarphi%29%7D%5C%2C%5Cequiv%5C%2C%20%5Cmax_%7B%5Csmall%5Cbegin%7Barray%7D%7Bl%7D%7C%5CPsi%5Crangle%5Cin%20%5Cmathcal%7BH%7D_N%5E%7B%28HCB%29%7D%20%5C%5C%20%5Clangle%20%5CPsi%7C%5CPsi%5Crangle%3D1%20%5Cend%7Barray%7D%7D%20%5Cbig%28N%5E%7B%28%5Cvarphi%29%7D%28%7C%5CPsi%5Crangle%29%5Cbig%29%5C%2C%3D%5C%2C%5Ctextbf%7B%7B%5Ccolor%7BRed%7D%20%3F%7D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094" y="3746335"/>
            <a:ext cx="6000750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Arrow: Right 35"/>
          <p:cNvSpPr/>
          <p:nvPr/>
        </p:nvSpPr>
        <p:spPr>
          <a:xfrm>
            <a:off x="2525994" y="6003592"/>
            <a:ext cx="648072" cy="216024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34" name="Picture 10" descr="https://latex.codecogs.com/png.latex?%5Cdpi%7B150%7D%20%5CLARGE%20%5Cmbox%7Bgeometric%20picture%20%3F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8144" y="5925866"/>
            <a:ext cx="313372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20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51555" y="2518754"/>
            <a:ext cx="2304256" cy="100811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Oval 4"/>
          <p:cNvSpPr/>
          <p:nvPr/>
        </p:nvSpPr>
        <p:spPr>
          <a:xfrm>
            <a:off x="6649476" y="2195954"/>
            <a:ext cx="1368152" cy="178726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Picture 10" descr="https://latex.codecogs.com/png.latex?%5Cdpi%7B150%7D%20%5CLARGE%20S%28%5Cmathcal%7BH%7D_N%5E%7B%28hcb%29%7D%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737" y="2746585"/>
            <a:ext cx="1485900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rrow: Right 6"/>
          <p:cNvSpPr/>
          <p:nvPr/>
        </p:nvSpPr>
        <p:spPr>
          <a:xfrm>
            <a:off x="4350686" y="2975110"/>
            <a:ext cx="1498405" cy="11447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Picture 12" descr="https://latex.codecogs.com/png.latex?%5Cdpi%7B150%7D%20%5CLARGE%20%5Cmbox%7BTr%7D_%7BN-1%7D%5B%5C%2C%5Ccdot%5C%2C%5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362" y="2494097"/>
            <a:ext cx="141922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6" descr="https://latex.codecogs.com/png.latex?%5Cdpi%7B150%7D%20%5CLARGE%20%7B%5Ccolor%7BRed%7D%20N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908" y="1784393"/>
            <a:ext cx="34290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8" descr="https://latex.codecogs.com/png.latex?%5Cdpi%7B150%7D%20%5CLARGE%20%7B%5Ccolor%7BRed%7D%201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6877" y="1735690"/>
            <a:ext cx="133350" cy="27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rrow: Right 10"/>
          <p:cNvSpPr/>
          <p:nvPr/>
        </p:nvSpPr>
        <p:spPr>
          <a:xfrm rot="20606945">
            <a:off x="7944948" y="2531590"/>
            <a:ext cx="1048069" cy="116849"/>
          </a:xfrm>
          <a:prstGeom prst="rightArrow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7759684" y="2005933"/>
            <a:ext cx="464754" cy="16729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7497174" y="2070143"/>
            <a:ext cx="464754" cy="16729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7221986" y="2122078"/>
            <a:ext cx="464754" cy="16729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6978542" y="2253091"/>
            <a:ext cx="464754" cy="16729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7893215" y="2664853"/>
            <a:ext cx="144016" cy="1564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7" name="Picture 22" descr="https://latex.codecogs.com/png.latex?%5Cdpi%7B150%7D%20%5CLARGE%20E_0%5C%2C%3D%5C%2C%5Cmin_%7B%5Crho_N%7D%5CBig%28%5Cmbox%7BTr%7D_N%5B%5Crho_N%20H_N%5D%5CBig%2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922" y="4306937"/>
            <a:ext cx="4124325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6" descr="https://latex.codecogs.com/png.latex?%5Cdpi%7B150%7D%20%5CLARGE%20%3D%5C%2C%5Cmin_%7B%5Crho_1%5C%2C%5Cast%7D%5CBig%28%5Cmbox%7BTr%7D_1%5B%5Crho_1%20H_1%5D%5CBig%2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897" y="5134740"/>
            <a:ext cx="316230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0" descr="https://latex.codecogs.com/png.latex?%5CLARGE%20H_N%3D%5Csum_%7Bj%3D1%7D%5EN%20H_1%5E%7B%28j%29%7D&amp;plus;%5Cmbox%7Bhc%20int.%7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4908" y="4929368"/>
            <a:ext cx="2924175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5670771" y="4884070"/>
            <a:ext cx="3384376" cy="102359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1" name="Picture 32" descr="https://latex.codecogs.com/png.latex?%5CLARGE%20-H_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0572" y="2225412"/>
            <a:ext cx="552450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4" descr="https://latex.codecogs.com/png.latex?%5Cdpi%7B300%7D%20%5Chuge%20%5Cast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9329" y="2870410"/>
            <a:ext cx="37147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8" descr="https://latex.codecogs.com/png.latex?%5Cdpi%7B150%7D%20%5CLARGE%20%5Cmbox%7Bfind/approximate%7D%5C%2C%5C%2C%20%5Cast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393" y="6548544"/>
            <a:ext cx="317182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Arrow: Right 23"/>
          <p:cNvSpPr/>
          <p:nvPr/>
        </p:nvSpPr>
        <p:spPr>
          <a:xfrm>
            <a:off x="1087212" y="6624933"/>
            <a:ext cx="648072" cy="216024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5" name="Picture 40" descr="https://latex.codecogs.com/png.latex?%5Cdpi%7B150%7D%20%5CLARGE%20%5Cmbox%7Befficient%20GS%20calc.%7D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476" y="6585307"/>
            <a:ext cx="268605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Arrow: Right 25"/>
          <p:cNvSpPr/>
          <p:nvPr/>
        </p:nvSpPr>
        <p:spPr>
          <a:xfrm>
            <a:off x="5679076" y="6640296"/>
            <a:ext cx="648072" cy="216024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050" name="Picture 2" descr="https://latex.codecogs.com/png.latex?%5Cdpi%7B150%7D%20%5CLARGE%20%7B%5Ccolor%7BBlue%7D%20%5Cmbox%7B%28II%29%20One-body%20N-representability%20problem%20for%20HCB%7D%7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715" y="890320"/>
            <a:ext cx="831532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05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11" grpId="0" animBg="1"/>
      <p:bldP spid="16" grpId="0" animBg="1"/>
      <p:bldP spid="20" grpId="0" animBg="1"/>
      <p:bldP spid="24" grpId="0" animBg="1"/>
      <p:bldP spid="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latex.codecogs.com/png.latex?%5Cdpi%7B300%7D%20%5CLARGE%20%5Cmbox%7BSummary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104" y="611485"/>
            <a:ext cx="3124200" cy="75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https://latex.codecogs.com/png.latex?%5Cdpi%7B150%7D%20%5CLARGE%20%5Cmbox%7Bhard-core%20constraint%7D%5CRightarrow%20%5Cmbox%7Bupper%20bound%20on%20BEC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904" y="1979637"/>
            <a:ext cx="7467600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https://latex.codecogs.com/png.latex?%5Cdpi%7B150%7D%20%5CLARGE%20%5Cmbox%7Bbound%20%7B%5Ccolor%7BRed%7D%20universal%7D%3A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904" y="2904954"/>
            <a:ext cx="267652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5"/>
          <p:cNvSpPr/>
          <p:nvPr/>
        </p:nvSpPr>
        <p:spPr>
          <a:xfrm>
            <a:off x="5327214" y="3381354"/>
            <a:ext cx="139354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Oval 6"/>
          <p:cNvSpPr/>
          <p:nvPr/>
        </p:nvSpPr>
        <p:spPr>
          <a:xfrm>
            <a:off x="5327214" y="3899002"/>
            <a:ext cx="139354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5339350" y="4421883"/>
            <a:ext cx="139354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Picture 2" descr="https://latex.codecogs.com/png.latex?%5Cdpi%7B150%7D%20%5CLARGE%20%5Cmbox%7Bindependent%20of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263" y="3754204"/>
            <a:ext cx="24384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4" descr="https://latex.codecogs.com/png.latex?%5Cdpi%7B200%7D%20%5CLARGE%20%5Cleft%5C%7B%5Cbegin%7Bmatrix%7D%20%5C%5C%20%5C%5C%20%5Cend%7Bmatrix%7D%5Cright.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705" y="3309022"/>
            <a:ext cx="276225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0" name="Picture 12" descr="https://latex.codecogs.com/png.latex?%5Cdpi%7B150%7D%20%5CLARGE%20%5Cmbox%7Bdim.%7E%5C%26%20form%20of%20lattice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0776" y="3294214"/>
            <a:ext cx="35814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2" name="Picture 14" descr="https://latex.codecogs.com/png.latex?%5Cdpi%7B150%7D%20%5CLARGE%20%5Cmbox%7Btemperature%7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0776" y="3799558"/>
            <a:ext cx="2000250" cy="34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4" name="Picture 16" descr="https://latex.codecogs.com/png.latex?%5Cdpi%7B150%7D%20%5CLARGE%20%5Cmbox%7Bmicroscopic%20details%7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454" y="4303390"/>
            <a:ext cx="3067050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719832" y="2051645"/>
            <a:ext cx="216024" cy="2160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719832" y="2949342"/>
            <a:ext cx="216024" cy="2160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719832" y="5003973"/>
            <a:ext cx="216024" cy="2160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188" name="Picture 20" descr="https://latex.codecogs.com/png.latex?%5Cdpi%7B150%7D%20%5CLARGE%20%5Cmbox%7BBEC%20in%20subsystems%20%7D%20%7B%5Ccolor%7BRed%7D%20%5Cleftrightarrow%7D%20%5Cmbox%7B%20entanglement%7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904" y="5885820"/>
            <a:ext cx="601027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719832" y="5963545"/>
            <a:ext cx="216024" cy="2160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https://latex.codecogs.com/png.latex?%5Cdpi%7B150%7D%20%5CLARGE%20%5Cmbox%7Brelevance%20for%20concrete%20systems%2C%20e.g.%7EHubbard%20star%7D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866" y="4939032"/>
            <a:ext cx="802005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8417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2" grpId="0" animBg="1"/>
      <p:bldP spid="19" grpId="0" animBg="1"/>
      <p:bldP spid="20" grpId="0" animBg="1"/>
      <p:bldP spid="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17688" y="2832615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5400" dirty="0" err="1"/>
              <a:t>Thank</a:t>
            </a:r>
            <a:r>
              <a:rPr lang="de-CH" sz="5400" dirty="0"/>
              <a:t> </a:t>
            </a:r>
            <a:r>
              <a:rPr lang="de-CH" sz="5400" dirty="0" err="1"/>
              <a:t>you</a:t>
            </a:r>
            <a:r>
              <a:rPr lang="de-CH" sz="5400" dirty="0"/>
              <a:t>!</a:t>
            </a:r>
          </a:p>
        </p:txBody>
      </p:sp>
      <p:sp>
        <p:nvSpPr>
          <p:cNvPr id="3" name="Textfeld 4"/>
          <p:cNvSpPr txBox="1"/>
          <p:nvPr/>
        </p:nvSpPr>
        <p:spPr>
          <a:xfrm>
            <a:off x="1799952" y="4643933"/>
            <a:ext cx="5977409" cy="15696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dirty="0" smtClean="0"/>
              <a:t>Phys</a:t>
            </a:r>
            <a:r>
              <a:rPr lang="de-CH" sz="3200" dirty="0"/>
              <a:t>. Rev. B 96, 064502 (2017</a:t>
            </a:r>
            <a:r>
              <a:rPr lang="de-CH" sz="3200" dirty="0" smtClean="0"/>
              <a:t>)</a:t>
            </a:r>
          </a:p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dirty="0"/>
              <a:t>F.Tennie, V.Vedral, CS</a:t>
            </a:r>
          </a:p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197299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latex.codecogs.com/png.latex?%5Cdpi%7B200%7D%20%5Chuge%20%7B%5Ccolor%7BRed%7D%20N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92" y="1902529"/>
            <a:ext cx="533400" cy="43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latex.codecogs.com/png.latex?%5Cdpi%7B200%7D%20%5Chuge%20%7B%5Ccolor%7BRed%7D%201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26" y="5663133"/>
            <a:ext cx="209550" cy="43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/>
          <p:cNvCxnSpPr/>
          <p:nvPr/>
        </p:nvCxnSpPr>
        <p:spPr>
          <a:xfrm flipV="1">
            <a:off x="359792" y="3986288"/>
            <a:ext cx="9505056" cy="55213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6" name="Picture 12" descr="https://latex.codecogs.com/png.latex?%5Cdpi%7B150%7D%20%5CLARGE%20%5Cmbox%7Bfermions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873" y="586032"/>
            <a:ext cx="13811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latex.codecogs.com/png.latex?%5Cdpi%7B150%7D%20%5CLARGE%20%5Cmbox%7Bbosons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4824" y="596397"/>
            <a:ext cx="108585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latex.codecogs.com/png.latex?%5Cdpi%7B150%7D%20%5CLARGE%20%5Cmathcal%7BH%7D_N%5E%7B%28f%29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177" y="1850142"/>
            <a:ext cx="704850" cy="542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latex.codecogs.com/png.latex?%5Cdpi%7B150%7D%20%5CLARGE%20%5Cmathcal%7BH%7D_N%5E%7B%28b%29%7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9339" y="1899361"/>
            <a:ext cx="647700" cy="542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latex.codecogs.com/png.latex?%5Cdpi%7B150%7D%20%5CLARGE%20%5Cmbox%7Bantisymmetric%7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314" y="2655515"/>
            <a:ext cx="2314575" cy="34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latex.codecogs.com/png.latex?%5Cdpi%7B150%7D%20%5CLARGE%20%5Cmbox%7Bsymmetric%7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988" y="2655514"/>
            <a:ext cx="1676400" cy="34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370857" y="370008"/>
            <a:ext cx="1656184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7129101" y="370008"/>
            <a:ext cx="1437295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26492" y="2664716"/>
            <a:ext cx="0" cy="280831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8" name="Picture 10" descr="https://latex.codecogs.com/png.latex?%5Cdpi%7B150%7D%20%5CLARGE%20%5Cmbox%7BTr%7D_%7BN-1%7D%5B%5C%2C%5Ccdot%5C%2C%5D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53" y="3471079"/>
            <a:ext cx="141922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s://latex.codecogs.com/png.latex?%5Cdpi%7B150%7D%20%5CLARGE%20%5Cmbox%7Bexclusion%20principle%7D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968" y="4781228"/>
            <a:ext cx="30099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https://latex.codecogs.com/png.latex?%5Cdpi%7B150%7D%20%5CLARGE%20%5Clangle%5CPsi%7Cf_%7B%5Cvarphi%7D%5E%5Cdagger%20f_%7B%5Cvarphi%7D%7C%5CPsi%5Crangle%5Cleq%20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496" y="5620270"/>
            <a:ext cx="2581275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https://latex.codecogs.com/png.latex?%5Cdpi%7B150%7D%20%5CLARGE%20%5Clangle%5CPsi%7Cb_%7B%5Cvarphi%7D%5E%5Cdagger%20b_%7B%5Cvarphi%7D%7C%5CPsi%5Crangle%5Cleq%20N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1113" y="5577409"/>
            <a:ext cx="272415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Picture 22" descr="https://latex.codecogs.com/png.latex?%5Cdpi%7B150%7D%20%5CLARGE%20%5Cmbox%7Bno%20exclusion%20principle%7D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164" y="4781227"/>
            <a:ext cx="353377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Arrow Connector 14"/>
          <p:cNvCxnSpPr/>
          <p:nvPr/>
        </p:nvCxnSpPr>
        <p:spPr>
          <a:xfrm>
            <a:off x="4459089" y="730048"/>
            <a:ext cx="2304256" cy="0"/>
          </a:xfrm>
          <a:prstGeom prst="straightConnector1">
            <a:avLst/>
          </a:prstGeom>
          <a:ln w="5715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74" name="Picture 26" descr="https://latex.codecogs.com/png.latex?%5Cdpi%7B120%7D%20%5CLARGE%20%5Cmbox%7Binterpolation%3F%7D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1579" y="339168"/>
            <a:ext cx="181927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8" name="Straight Arrow Connector 37"/>
          <p:cNvCxnSpPr/>
          <p:nvPr/>
        </p:nvCxnSpPr>
        <p:spPr>
          <a:xfrm flipH="1">
            <a:off x="5616016" y="1810327"/>
            <a:ext cx="63" cy="364196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80" name="Picture 32" descr="https://latex.codecogs.com/png.latex?%5Cdpi%7B200%7D%20%5CLARGE%20%7B%5Ccolor%7BBlue%7D%20%5Ctextbf%7B%5Cmbox%7B%3F%7D%7D%7D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534" y="5629758"/>
            <a:ext cx="228600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s://latex.codecogs.com/png.latex?%5Cdpi%7B150%7D%20%5CLARGE%20%7B%5Ccolor%7BBlue%7D%20%5Cmbox%7BBEC%20possible%3F%7D%7D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558" y="6421211"/>
            <a:ext cx="2343150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s://latex.codecogs.com/png.latex?%5Cdpi%7B150%7D%20%5CLARGE%20%7B%5Ccolor%7BBlue%7D%20%5Cmbox%7Bhard-core%7D%7D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765" y="872742"/>
            <a:ext cx="15240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s://latex.codecogs.com/png.latex?%5Cdpi%7B150%7D%20%5CLARGE%20%7B%5Ccolor%7BBlue%7D%20%5Cmbox%7Bbosons%7D%7D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909" y="1295034"/>
            <a:ext cx="108585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0556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71375" y="1907629"/>
            <a:ext cx="14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tangle 3"/>
          <p:cNvSpPr/>
          <p:nvPr/>
        </p:nvSpPr>
        <p:spPr>
          <a:xfrm>
            <a:off x="771375" y="2785007"/>
            <a:ext cx="14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tangle 4"/>
          <p:cNvSpPr/>
          <p:nvPr/>
        </p:nvSpPr>
        <p:spPr>
          <a:xfrm>
            <a:off x="784447" y="4101275"/>
            <a:ext cx="14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122" name="Picture 2" descr="https://latex.codecogs.com/png.latex?%5Cdpi%7B200%7D%20%5CLARGE%20%5Cmbox%7B%7B%5Ccolor%7BBlue%7D%20Bose-Einstein%20Condensation%20%28BEC%29%7D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880" y="539477"/>
            <a:ext cx="7677150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6632" y="1403573"/>
            <a:ext cx="1168921" cy="156170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8704" y="1403573"/>
            <a:ext cx="1278207" cy="1595426"/>
          </a:xfrm>
          <a:prstGeom prst="rect">
            <a:avLst/>
          </a:prstGeom>
        </p:spPr>
      </p:pic>
      <p:pic>
        <p:nvPicPr>
          <p:cNvPr id="5126" name="Picture 6" descr="https://latex.codecogs.com/png.latex?%5Cdpi%7B150%7D%20%5CLARGE%20%5Cmbox%7B1924%3A%20Prediction%20for%20ideal%20Bose-Gas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896" y="1755229"/>
            <a:ext cx="5781675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s://latex.codecogs.com/png.latex?%5Cdpi%7B150%7D%20%5CLARGE%20%5Cmbox%7B1995%3A%20experim.%7Erealization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896" y="2671269"/>
            <a:ext cx="42291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https://latex.codecogs.com/png.latex?%5Cdpi%7B150%7D%20%5CLARGE%20%5Cmbox%7BCornell%2C%20Wiemann%2C%20Ketterle%7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4008" y="3203773"/>
            <a:ext cx="4533900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https://latex.codecogs.com/png.latex?%5Cdpi%7B150%7D%20%5CLARGE%20%5Cmbox%7Bfascinating%20quantum%20phenomenon%7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896" y="3987537"/>
            <a:ext cx="55245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784447" y="4821960"/>
            <a:ext cx="14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134" name="Picture 14" descr="https://latex.codecogs.com/png.latex?%5Cdpi%7B150%7D%20%5CLARGE%20%5Cmbox%7Bcriteria%3A%7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896" y="4727778"/>
            <a:ext cx="1219200" cy="27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/>
          <p:cNvSpPr/>
          <p:nvPr/>
        </p:nvSpPr>
        <p:spPr>
          <a:xfrm>
            <a:off x="3057469" y="5979986"/>
            <a:ext cx="4286250" cy="113022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Picture 2" descr="https://latex.codecogs.com/png.latex?%5Cdpi%7B150%7D%20%5CLARGE%20%5Cmbox%7BOnsager%20%5C%26%20Penrose%20%281956%29%7D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469" y="5350048"/>
            <a:ext cx="42862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latex.codecogs.com/png.latex?%5Cdpi%7B150%7D%20%5CLARGE%20%5Cmax_%7B%7C%5Cvarphi%5Crangle%7D%5C%2C%5Clangle%5CPsi%7Cb_%7B%5Cvarphi%7D%5E%7B%5Cdagger%7Db_%7B%5Cvarphi%7D%7C%5CPsi%5Crangle%5C%2C%5Cpropto%5C%2CN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120" y="6218483"/>
            <a:ext cx="36576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4320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7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6234" y="2180076"/>
            <a:ext cx="14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tangle 3"/>
          <p:cNvSpPr/>
          <p:nvPr/>
        </p:nvSpPr>
        <p:spPr>
          <a:xfrm>
            <a:off x="815845" y="1296524"/>
            <a:ext cx="14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150" name="Picture 6" descr="https://latex.codecogs.com/png.latex?%5Cdpi%7B150%7D%20%5CLARGE%20%5Cmbox%7BT%7D%3E%5Cmbox%7B0%5C%2C%5C%2C%5C%2Cor%20interacting%20bosons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391" y="2051645"/>
            <a:ext cx="46101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824036" y="3104840"/>
            <a:ext cx="14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tangle 8"/>
          <p:cNvSpPr/>
          <p:nvPr/>
        </p:nvSpPr>
        <p:spPr>
          <a:xfrm>
            <a:off x="1996334" y="3898337"/>
            <a:ext cx="14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tangle 9"/>
          <p:cNvSpPr/>
          <p:nvPr/>
        </p:nvSpPr>
        <p:spPr>
          <a:xfrm>
            <a:off x="2000191" y="4672102"/>
            <a:ext cx="14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tangle 10"/>
          <p:cNvSpPr/>
          <p:nvPr/>
        </p:nvSpPr>
        <p:spPr>
          <a:xfrm>
            <a:off x="1983335" y="5927728"/>
            <a:ext cx="14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154" name="Picture 10" descr="https://latex.codecogs.com/png.latex?%5Cdpi%7B150%7D%20%5CLARGE%20%5Cmbox%7B1956%3A%5C%2CMatsubara%20%5C%26%20Matsuda%3A%20liquid%20Helium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141" y="3779837"/>
            <a:ext cx="71247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6" name="Picture 12" descr="https://latex.codecogs.com/png.latex?%5Cdpi%7B150%7D%20%5CLARGE%20%5Cmbox%7B2004%3A%5C%2CBloch%3A%20experim.%7Erealization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141" y="4558364"/>
            <a:ext cx="534352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8" name="Picture 14" descr="https://latex.codecogs.com/png.latex?%5Cdpi%7B150%7D%20%5CLARGE%20%5Cmbox%7Bultracold%20atoms%20at%20Feshbach%20resonance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494" y="5083873"/>
            <a:ext cx="6324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0" name="Picture 16" descr="https://latex.codecogs.com/png.latex?%5Cdpi%7B150%7D%20%5CLARGE%20%5Cmbox%7B1d%3A%7D%5C%2C%5C%2C%5C%2CN_%7Bmax%7D%5Cpropto%5Csqrt%7BN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6405" y="5739138"/>
            <a:ext cx="2809875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2" name="Picture 18" descr="https://latex.codecogs.com/png.latex?%5Cdpi%7B150%7D%20%5CLARGE%20%5Cmbox%7B%7B%5Ccolor%7BRed%7D%20hard-core%20bosons%7D%7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622" y="3010272"/>
            <a:ext cx="2752725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latex.codecogs.com/png.latex?%5Cdpi%7B150%7D%20%5CLARGE%20%5Cmbox%7Btrivial%3A%5C%2C%5C%2Cnon-interacting%20%5C%26%20T%3D0%7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912" y="1187549"/>
            <a:ext cx="4991100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8694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51680" y="887525"/>
            <a:ext cx="5609943" cy="3149671"/>
          </a:xfrm>
          <a:prstGeom prst="rect">
            <a:avLst/>
          </a:prstGeom>
          <a:noFill/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Oval 4"/>
          <p:cNvSpPr/>
          <p:nvPr/>
        </p:nvSpPr>
        <p:spPr>
          <a:xfrm>
            <a:off x="4884782" y="5225988"/>
            <a:ext cx="139354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Oval 23"/>
          <p:cNvSpPr/>
          <p:nvPr/>
        </p:nvSpPr>
        <p:spPr>
          <a:xfrm>
            <a:off x="4884782" y="5743636"/>
            <a:ext cx="139354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Oval 24"/>
          <p:cNvSpPr/>
          <p:nvPr/>
        </p:nvSpPr>
        <p:spPr>
          <a:xfrm>
            <a:off x="4896918" y="6266517"/>
            <a:ext cx="139354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Picture 2" descr="https://latex.codecogs.com/png.latex?%5Cdpi%7B150%7D%20%5CLARGE%20%5Cmbox%7Bindependent%20of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831" y="5598838"/>
            <a:ext cx="24384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s://latex.codecogs.com/png.latex?%5Cdpi%7B200%7D%20%5CLARGE%20%5Cleft%5C%7B%5Cbegin%7Bmatrix%7D%20%5C%5C%20%5C%5C%20%5Cend%7Bmatrix%7D%5Cright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273" y="5153656"/>
            <a:ext cx="276225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latex.codecogs.com/png.latex?%5Cdpi%7B150%7D%20%5CLARGE%20%5Cmbox%7Bhard-core%20interaction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120" y="1403573"/>
            <a:ext cx="3400425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s://latex.codecogs.com/png.latex?%5Cdpi%7B150%7D%20%5CLARGE%20%5CRightarro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667696" y="2270268"/>
            <a:ext cx="605374" cy="37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https://latex.codecogs.com/png.latex?%5Cdpi%7B150%7D%20%5CLARGE%20%5Cmbox%7B%7B%5Ccolor%7BRed%7D%20universal%7D%20bound%20on%20%7DN_%7Bmax%7D%20%5Cmbox%7B%7B%5Ctextbf%7B%5Ccolor%7BRed%7D%3F%7D%7D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738" y="3212238"/>
            <a:ext cx="4333875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latex.codecogs.com/png.latex?%5Cdpi%7B150%7D%20%5CLARGE%20%5Cmbox%7Bdim.%7E%5C%26%20form%20of%20lattice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5120" y="5096950"/>
            <a:ext cx="35814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latex.codecogs.com/png.latex?%5Cdpi%7B150%7D%20%5CLARGE%20%5Cmbox%7Btemperature%7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9654" y="5675492"/>
            <a:ext cx="2000250" cy="34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6" descr="https://latex.codecogs.com/png.latex?%5Cdpi%7B150%7D%20%5CLARGE%20%5Cmbox%7Bmicroscopic%20details%7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9654" y="6148024"/>
            <a:ext cx="3067050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814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latex.codecogs.com/png.latex?%5Cdpi%7B150%7D%20%5CLARGE%20%5Cmbox%7Blet%27s%20define%20%60%60hard-core%20bosons%27%27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251" y="1067870"/>
            <a:ext cx="493395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/>
          <p:cNvSpPr/>
          <p:nvPr/>
        </p:nvSpPr>
        <p:spPr>
          <a:xfrm>
            <a:off x="1266578" y="4386546"/>
            <a:ext cx="360040" cy="33573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Oval 9"/>
          <p:cNvSpPr/>
          <p:nvPr/>
        </p:nvSpPr>
        <p:spPr>
          <a:xfrm>
            <a:off x="2919892" y="4386546"/>
            <a:ext cx="360040" cy="33573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Oval 11"/>
          <p:cNvSpPr/>
          <p:nvPr/>
        </p:nvSpPr>
        <p:spPr>
          <a:xfrm>
            <a:off x="6228444" y="4415064"/>
            <a:ext cx="360040" cy="33573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Oval 12"/>
          <p:cNvSpPr/>
          <p:nvPr/>
        </p:nvSpPr>
        <p:spPr>
          <a:xfrm>
            <a:off x="7881758" y="4415064"/>
            <a:ext cx="360040" cy="33573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Oval 13"/>
          <p:cNvSpPr/>
          <p:nvPr/>
        </p:nvSpPr>
        <p:spPr>
          <a:xfrm>
            <a:off x="1446598" y="5586841"/>
            <a:ext cx="360040" cy="33573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Oval 14"/>
          <p:cNvSpPr/>
          <p:nvPr/>
        </p:nvSpPr>
        <p:spPr>
          <a:xfrm>
            <a:off x="3099912" y="5586841"/>
            <a:ext cx="360040" cy="33573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Oval 15"/>
          <p:cNvSpPr/>
          <p:nvPr/>
        </p:nvSpPr>
        <p:spPr>
          <a:xfrm>
            <a:off x="4753226" y="5586841"/>
            <a:ext cx="360040" cy="33573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Oval 16"/>
          <p:cNvSpPr/>
          <p:nvPr/>
        </p:nvSpPr>
        <p:spPr>
          <a:xfrm>
            <a:off x="6408464" y="5615359"/>
            <a:ext cx="360040" cy="33573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/>
          <p:cNvSpPr/>
          <p:nvPr/>
        </p:nvSpPr>
        <p:spPr>
          <a:xfrm>
            <a:off x="1086558" y="3175255"/>
            <a:ext cx="360040" cy="33573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Oval 19"/>
          <p:cNvSpPr/>
          <p:nvPr/>
        </p:nvSpPr>
        <p:spPr>
          <a:xfrm>
            <a:off x="2739872" y="3175255"/>
            <a:ext cx="360040" cy="33573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Oval 20"/>
          <p:cNvSpPr/>
          <p:nvPr/>
        </p:nvSpPr>
        <p:spPr>
          <a:xfrm>
            <a:off x="4393186" y="3175255"/>
            <a:ext cx="360040" cy="33573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Oval 21"/>
          <p:cNvSpPr/>
          <p:nvPr/>
        </p:nvSpPr>
        <p:spPr>
          <a:xfrm>
            <a:off x="6048424" y="3203773"/>
            <a:ext cx="360040" cy="33573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Oval 22"/>
          <p:cNvSpPr/>
          <p:nvPr/>
        </p:nvSpPr>
        <p:spPr>
          <a:xfrm>
            <a:off x="7701738" y="3203773"/>
            <a:ext cx="360040" cy="33573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Oval 23"/>
          <p:cNvSpPr/>
          <p:nvPr/>
        </p:nvSpPr>
        <p:spPr>
          <a:xfrm>
            <a:off x="2795525" y="3233985"/>
            <a:ext cx="246810" cy="21827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Oval 24"/>
          <p:cNvSpPr/>
          <p:nvPr/>
        </p:nvSpPr>
        <p:spPr>
          <a:xfrm>
            <a:off x="2975545" y="4460624"/>
            <a:ext cx="246810" cy="21827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Oval 25"/>
          <p:cNvSpPr/>
          <p:nvPr/>
        </p:nvSpPr>
        <p:spPr>
          <a:xfrm>
            <a:off x="4597835" y="4395307"/>
            <a:ext cx="360040" cy="33573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Oval 26"/>
          <p:cNvSpPr/>
          <p:nvPr/>
        </p:nvSpPr>
        <p:spPr>
          <a:xfrm>
            <a:off x="4653488" y="4469385"/>
            <a:ext cx="246810" cy="21827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Oval 27"/>
          <p:cNvSpPr/>
          <p:nvPr/>
        </p:nvSpPr>
        <p:spPr>
          <a:xfrm>
            <a:off x="8060872" y="5630223"/>
            <a:ext cx="360040" cy="33573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8116525" y="5704301"/>
            <a:ext cx="246810" cy="21827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076" name="Picture 4" descr="https://latex.codecogs.com/png.latex?%5Cdpi%7B150%7D%20%5CLARGE%20%5Cmbox%7Blattice%20%7D%5Cmathcal%7BL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646" y="2361753"/>
            <a:ext cx="140017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s://latex.codecogs.com/png.latex?%5Cdpi%7B150%7D%20%5CLARGE%20%5Cmbox%7B%20%7B%5Ccolor%7BRed%7D%20HCB%3A%7D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422" y="6566543"/>
            <a:ext cx="8858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Oval 33"/>
          <p:cNvSpPr/>
          <p:nvPr/>
        </p:nvSpPr>
        <p:spPr>
          <a:xfrm>
            <a:off x="6151997" y="6634201"/>
            <a:ext cx="246810" cy="21827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Freeform 29"/>
          <p:cNvSpPr/>
          <p:nvPr/>
        </p:nvSpPr>
        <p:spPr>
          <a:xfrm>
            <a:off x="1726743" y="4114488"/>
            <a:ext cx="1142825" cy="189087"/>
          </a:xfrm>
          <a:custGeom>
            <a:avLst/>
            <a:gdLst>
              <a:gd name="connsiteX0" fmla="*/ 0 w 1027611"/>
              <a:gd name="connsiteY0" fmla="*/ 461617 h 461617"/>
              <a:gd name="connsiteX1" fmla="*/ 583474 w 1027611"/>
              <a:gd name="connsiteY1" fmla="*/ 63 h 461617"/>
              <a:gd name="connsiteX2" fmla="*/ 1027611 w 1027611"/>
              <a:gd name="connsiteY2" fmla="*/ 435491 h 461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7611" h="461617">
                <a:moveTo>
                  <a:pt x="0" y="461617"/>
                </a:moveTo>
                <a:cubicBezTo>
                  <a:pt x="206103" y="233017"/>
                  <a:pt x="412206" y="4417"/>
                  <a:pt x="583474" y="63"/>
                </a:cubicBezTo>
                <a:cubicBezTo>
                  <a:pt x="754742" y="-4291"/>
                  <a:pt x="891176" y="215600"/>
                  <a:pt x="1027611" y="435491"/>
                </a:cubicBez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1726743" y="4076939"/>
            <a:ext cx="79895" cy="26418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1727675" y="4322755"/>
            <a:ext cx="238990" cy="6765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eform 42"/>
          <p:cNvSpPr/>
          <p:nvPr/>
        </p:nvSpPr>
        <p:spPr>
          <a:xfrm rot="15398275" flipV="1">
            <a:off x="3108770" y="5056546"/>
            <a:ext cx="640028" cy="111919"/>
          </a:xfrm>
          <a:custGeom>
            <a:avLst/>
            <a:gdLst>
              <a:gd name="connsiteX0" fmla="*/ 0 w 1027611"/>
              <a:gd name="connsiteY0" fmla="*/ 461617 h 461617"/>
              <a:gd name="connsiteX1" fmla="*/ 583474 w 1027611"/>
              <a:gd name="connsiteY1" fmla="*/ 63 h 461617"/>
              <a:gd name="connsiteX2" fmla="*/ 1027611 w 1027611"/>
              <a:gd name="connsiteY2" fmla="*/ 435491 h 461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7611" h="461617">
                <a:moveTo>
                  <a:pt x="0" y="461617"/>
                </a:moveTo>
                <a:cubicBezTo>
                  <a:pt x="206103" y="233017"/>
                  <a:pt x="412206" y="4417"/>
                  <a:pt x="583474" y="63"/>
                </a:cubicBezTo>
                <a:cubicBezTo>
                  <a:pt x="754742" y="-4291"/>
                  <a:pt x="891176" y="215600"/>
                  <a:pt x="1027611" y="435491"/>
                </a:cubicBez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4" name="Straight Connector 43"/>
          <p:cNvCxnSpPr/>
          <p:nvPr/>
        </p:nvCxnSpPr>
        <p:spPr>
          <a:xfrm rot="19800000" flipH="1">
            <a:off x="3346333" y="5195884"/>
            <a:ext cx="79895" cy="26418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9800000" flipH="1" flipV="1">
            <a:off x="3404634" y="5383996"/>
            <a:ext cx="238990" cy="6765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Freeform 45"/>
          <p:cNvSpPr/>
          <p:nvPr/>
        </p:nvSpPr>
        <p:spPr>
          <a:xfrm rot="15398275" flipV="1">
            <a:off x="2898225" y="3810036"/>
            <a:ext cx="657751" cy="195052"/>
          </a:xfrm>
          <a:custGeom>
            <a:avLst/>
            <a:gdLst>
              <a:gd name="connsiteX0" fmla="*/ 0 w 1027611"/>
              <a:gd name="connsiteY0" fmla="*/ 461617 h 461617"/>
              <a:gd name="connsiteX1" fmla="*/ 583474 w 1027611"/>
              <a:gd name="connsiteY1" fmla="*/ 63 h 461617"/>
              <a:gd name="connsiteX2" fmla="*/ 1027611 w 1027611"/>
              <a:gd name="connsiteY2" fmla="*/ 435491 h 461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7611" h="461617">
                <a:moveTo>
                  <a:pt x="0" y="461617"/>
                </a:moveTo>
                <a:cubicBezTo>
                  <a:pt x="206103" y="233017"/>
                  <a:pt x="412206" y="4417"/>
                  <a:pt x="583474" y="63"/>
                </a:cubicBezTo>
                <a:cubicBezTo>
                  <a:pt x="754742" y="-4291"/>
                  <a:pt x="891176" y="215600"/>
                  <a:pt x="1027611" y="435491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Connector 46"/>
          <p:cNvCxnSpPr/>
          <p:nvPr/>
        </p:nvCxnSpPr>
        <p:spPr>
          <a:xfrm flipH="1" flipV="1">
            <a:off x="3036498" y="3580360"/>
            <a:ext cx="268553" cy="1359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3060210" y="3593952"/>
            <a:ext cx="65134" cy="20039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reeform 51"/>
          <p:cNvSpPr/>
          <p:nvPr/>
        </p:nvSpPr>
        <p:spPr>
          <a:xfrm>
            <a:off x="3401535" y="4217203"/>
            <a:ext cx="1142825" cy="189087"/>
          </a:xfrm>
          <a:custGeom>
            <a:avLst/>
            <a:gdLst>
              <a:gd name="connsiteX0" fmla="*/ 0 w 1027611"/>
              <a:gd name="connsiteY0" fmla="*/ 461617 h 461617"/>
              <a:gd name="connsiteX1" fmla="*/ 583474 w 1027611"/>
              <a:gd name="connsiteY1" fmla="*/ 63 h 461617"/>
              <a:gd name="connsiteX2" fmla="*/ 1027611 w 1027611"/>
              <a:gd name="connsiteY2" fmla="*/ 435491 h 461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7611" h="461617">
                <a:moveTo>
                  <a:pt x="0" y="461617"/>
                </a:moveTo>
                <a:cubicBezTo>
                  <a:pt x="206103" y="233017"/>
                  <a:pt x="412206" y="4417"/>
                  <a:pt x="583474" y="63"/>
                </a:cubicBezTo>
                <a:cubicBezTo>
                  <a:pt x="754742" y="-4291"/>
                  <a:pt x="891176" y="215600"/>
                  <a:pt x="1027611" y="435491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3" name="Straight Connector 52"/>
          <p:cNvCxnSpPr/>
          <p:nvPr/>
        </p:nvCxnSpPr>
        <p:spPr>
          <a:xfrm rot="13800000" flipH="1">
            <a:off x="4412135" y="4295163"/>
            <a:ext cx="79895" cy="26418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13800000" flipH="1" flipV="1">
            <a:off x="4391319" y="4243673"/>
            <a:ext cx="238990" cy="6765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3037852" y="3832696"/>
            <a:ext cx="520688" cy="33106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3052666" y="3854506"/>
            <a:ext cx="499390" cy="33392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3790991" y="4045696"/>
            <a:ext cx="342567" cy="4087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788484" y="4020170"/>
            <a:ext cx="374778" cy="43428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7215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4" grpId="0" animBg="1"/>
      <p:bldP spid="30" grpId="0" animBg="1"/>
      <p:bldP spid="43" grpId="0" animBg="1"/>
      <p:bldP spid="46" grpId="0" animBg="1"/>
      <p:bldP spid="5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31639" y="899517"/>
            <a:ext cx="14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056" name="Picture 8" descr="https://latex.codecogs.com/png.latex?%5Cdpi%7B150%7D%20%5CLARGE%20%5Cmbox%7Blattice%3A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695" y="784254"/>
            <a:ext cx="10763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val 7"/>
          <p:cNvSpPr/>
          <p:nvPr/>
        </p:nvSpPr>
        <p:spPr>
          <a:xfrm>
            <a:off x="3855975" y="899517"/>
            <a:ext cx="216024" cy="18001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Oval 12"/>
          <p:cNvSpPr/>
          <p:nvPr/>
        </p:nvSpPr>
        <p:spPr>
          <a:xfrm>
            <a:off x="4618198" y="899517"/>
            <a:ext cx="216024" cy="18001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Oval 13"/>
          <p:cNvSpPr/>
          <p:nvPr/>
        </p:nvSpPr>
        <p:spPr>
          <a:xfrm>
            <a:off x="5407942" y="899517"/>
            <a:ext cx="216024" cy="18001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Oval 14"/>
          <p:cNvSpPr/>
          <p:nvPr/>
        </p:nvSpPr>
        <p:spPr>
          <a:xfrm>
            <a:off x="7200552" y="899517"/>
            <a:ext cx="216024" cy="18001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Oval 15"/>
          <p:cNvSpPr/>
          <p:nvPr/>
        </p:nvSpPr>
        <p:spPr>
          <a:xfrm>
            <a:off x="7962775" y="899517"/>
            <a:ext cx="216024" cy="18001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Oval 16"/>
          <p:cNvSpPr/>
          <p:nvPr/>
        </p:nvSpPr>
        <p:spPr>
          <a:xfrm>
            <a:off x="8752519" y="899517"/>
            <a:ext cx="216024" cy="18001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058" name="Picture 10" descr="https://latex.codecogs.com/png.latex?%5Cdpi%7B200%7D%20%5Clarge%20%7C1%5Crang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638" y="1331557"/>
            <a:ext cx="37147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s://latex.codecogs.com/png.latex?%5Cdpi%7B200%7D%20%5Clarge%20%7C2%5Crang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472" y="1331557"/>
            <a:ext cx="37147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5944207" y="1031829"/>
            <a:ext cx="936104" cy="11688"/>
          </a:xfrm>
          <a:prstGeom prst="line">
            <a:avLst/>
          </a:prstGeom>
          <a:ln w="444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62" name="Picture 14" descr="https://latex.codecogs.com/png.latex?%5Cdpi%7B200%7D%20%5Clarge%20%7Cd%5Crang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4793" y="1331557"/>
            <a:ext cx="37147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https://latex.codecogs.com/png.latex?%5Cdpi%7B200%7D%20%5Clarge%20%5Cmathcal%7BH%7D_1%5E%7B%28d%29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750" y="2186115"/>
            <a:ext cx="638175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https://latex.codecogs.com/png.latex?%5Cdpi%7B150%7D%20%5CLARGE%20%5Cmbox%7B1-particle%20Hilbert%20space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903" y="2319465"/>
            <a:ext cx="378142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rrow: Right 11"/>
          <p:cNvSpPr/>
          <p:nvPr/>
        </p:nvSpPr>
        <p:spPr>
          <a:xfrm>
            <a:off x="2108643" y="2352770"/>
            <a:ext cx="648072" cy="216024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Arrow: Right 27"/>
          <p:cNvSpPr/>
          <p:nvPr/>
        </p:nvSpPr>
        <p:spPr>
          <a:xfrm>
            <a:off x="2117003" y="3029029"/>
            <a:ext cx="648072" cy="216024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068" name="Picture 20" descr="https://latex.codecogs.com/png.latex?%5Cdpi%7B150%7D%20%5CLARGE%20%5Cmbox%7Bbasis%7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903" y="2952493"/>
            <a:ext cx="78105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Picture 22" descr="https://latex.codecogs.com/png.latex?%5Cdpi%7B200%7D%20%5Clarge%20%5Cmathcal%7BB%7D_1%3D%5C%7B%7Cj%5Crangle%5C%7D_%7Bj%3D1%7D%5E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5445" y="2913836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33"/>
          <p:cNvSpPr/>
          <p:nvPr/>
        </p:nvSpPr>
        <p:spPr>
          <a:xfrm>
            <a:off x="880979" y="4253023"/>
            <a:ext cx="14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Arrow: Right 46"/>
          <p:cNvSpPr/>
          <p:nvPr/>
        </p:nvSpPr>
        <p:spPr>
          <a:xfrm rot="18258249">
            <a:off x="3946169" y="5448897"/>
            <a:ext cx="515755" cy="5298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094" name="Picture 46" descr="https://latex.codecogs.com/png.latex?%5Cdpi%7B150%7D%20%5CLARGE%20%5Cmbox%7Bsymmetrized%7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857" y="5748062"/>
            <a:ext cx="204787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8" name="Picture 50" descr="https://latex.codecogs.com/png.latex?%5Cdpi%7B150%7D%20%5CLARGE%20%5Cmbox%7B%60%60sites%27%27%7D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5824" y="2994420"/>
            <a:ext cx="9620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3" name="Straight Connector 52"/>
          <p:cNvCxnSpPr>
            <a:cxnSpLocks/>
          </p:cNvCxnSpPr>
          <p:nvPr/>
        </p:nvCxnSpPr>
        <p:spPr>
          <a:xfrm>
            <a:off x="5944207" y="1522111"/>
            <a:ext cx="936104" cy="11688"/>
          </a:xfrm>
          <a:prstGeom prst="line">
            <a:avLst/>
          </a:prstGeom>
          <a:ln w="444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00" name="Picture 52" descr="https://latex.codecogs.com/png.latex?%5Cdpi%7B150%7D%20%5CLARGE%20%5Cmbox%7B%60%60configuration%20of%20N%20HCB%27%27%7D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034" y="6582288"/>
            <a:ext cx="4191000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s://latex.codecogs.com/png.latex?%5Cdpi%7B150%7D%20%5CLARGE%20%5Cmbox%7BN%20hard-core%20bosons%3A%7D%5C%2C%5C%2C%5C%2C%5Cmathcal%7BH%7D_N%5E%7B%28hcb%29%7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153" y="4002368"/>
            <a:ext cx="4400550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s://latex.codecogs.com/png.latex?%5Cdpi%7B150%7D%20%5CLARGE%20%2C%5C%2C%5C%2C%5C%2C1%5C%21%5Cleq%5C%21%20i_1%5C%21%3C%5C%21i_2%5C%21%3C%5Cldots%20%5C%21%3C%5C%21i_N%5C%21%5Cleq%20%5C%21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8948" y="4850244"/>
            <a:ext cx="429577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s://latex.codecogs.com/png.latex?%5Cdpi%7B150%7D%20%5CLARGE%20%5Cmbox%7Bspanned%20by%7D%5C%2C%5C%2C%7Ci_1%2C%5Cldots%2Ci_N%5Crangle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153" y="4783614"/>
            <a:ext cx="3800475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3766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8" grpId="0" animBg="1"/>
      <p:bldP spid="34" grpId="0" animBg="1"/>
      <p:bldP spid="4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54618" y="685204"/>
            <a:ext cx="14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tangle 4"/>
          <p:cNvSpPr/>
          <p:nvPr/>
        </p:nvSpPr>
        <p:spPr>
          <a:xfrm>
            <a:off x="1138051" y="1767813"/>
            <a:ext cx="14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080" name="Picture 8" descr="https://latex.codecogs.com/png.latex?%5Cdpi%7B200%7D%20%5Clarge%20%5Cvec%7Bc%7D%5Cequiv%28c_j%29_%7Bj%3D1%7D%5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067" y="4836659"/>
            <a:ext cx="1685925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Arrow: Right 14"/>
          <p:cNvSpPr/>
          <p:nvPr/>
        </p:nvSpPr>
        <p:spPr>
          <a:xfrm rot="7981439">
            <a:off x="7351859" y="5497210"/>
            <a:ext cx="486795" cy="4571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Arrow: Right 15"/>
          <p:cNvSpPr/>
          <p:nvPr/>
        </p:nvSpPr>
        <p:spPr>
          <a:xfrm rot="16200000">
            <a:off x="5690125" y="6468382"/>
            <a:ext cx="330269" cy="4571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098" name="Picture 2" descr="https://latex.codecogs.com/png.latex?%5Cdpi%7B150%7D%20%5CLARGE%20%7B%5Ccolor%7BRed%7D%20%7C%5Cvarphi%5Crangle%7D%20%5C%2C%3D%5C%2C%5Csum_%7Bj%3D1%7D%5Ed%5C%2Cc_j%5C%2C%7Cj%5Crangle%5Cqquad%20%5Cquad%20%5Cmbox%7B%7B%5Ccolor%7BRed%7D%201%7D%20HCB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876" y="138079"/>
            <a:ext cx="49720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latex.codecogs.com/png.latex?%5Cdpi%7B150%7D%20%5CLARGE%20%7B%5Ccolor%7BRed%7D%20%7C%5CPsi%5Crangle%7D%5C%2C%3D%5C%21%5Csum_%7B1%5Cleq%20i_1%3C%5Cldots%3Ci_N%5Cleq%20d%7D%20A_%7Bi_1%2C%5Cldots%2Ci_N%7D%5C%2C%7Ci_1%2C%5Cldots%2Ci_N%5Crang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696" y="1569450"/>
            <a:ext cx="615315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1752256" y="3625731"/>
            <a:ext cx="5693884" cy="1110359"/>
          </a:xfrm>
          <a:prstGeom prst="rect">
            <a:avLst/>
          </a:prstGeom>
          <a:noFill/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102" name="Picture 6" descr="https://latex.codecogs.com/png.latex?%5Cdpi%7B150%7D%20%5CLARGE%20%3D%5C%21%5Csum_%7B1%5Cleq%20i_1%3C%5Cldots%3Ci_%7BN-1%7D%5Cleq%20d%7D%20%5C%21%5Cbig%7C%5Clangle%20%5Cvec%7BA%7D%5E%7B%28i_1%2C%5Cldots%2Ci_%7B%5C%21N%5C%21-%5C%211%7D%29%7D%2C%5Cvec%7Bc%7D%5C%2C%5Crangle%20%5Cbig%7C%5E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2475" y="5656251"/>
            <a:ext cx="533400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s://latex.codecogs.com/png.latex?%5Cdpi%7B150%7D%20%5CLARGE%20%5Cvec%7BA%7D%5E%7B%28i_1%2C%5Cldots%2Ci_%7B%5C%21N%5C%21-%5C%211%7D%29%7D%5Cequiv%20%5Cbig%28A_%7Bi_1%2C%5Cldots%2Ci_%7B%5C%21N%5C%21-%5C%211%7D%2Ck%7D%5Cbig%29_%7Bk%3D1%7D%5E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2106" y="6752653"/>
            <a:ext cx="46863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https://latex.codecogs.com/png.latex?%5Cdpi%7B150%7D%20%5CLARGE%20%5Cmbox%7B%7B%5Ccolor%7BRed%7D%20N%7D%20HCB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6895" y="1750425"/>
            <a:ext cx="120015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latex.codecogs.com/png.latex?%5Cdpi%7B150%7D%20%5CLARGE%20N%5E%7B%28%5Cvarphi%29%7D%28%7C%5CPsi%5Crangle%29%5C%2C%5Cequiv%5C%2C%5Clangle%5CPsi%7Ch_%7B%5Cvarphi%7D%5E%5Cdagger%20h_%5Cvarphi%7C%5CPsi%5Crangl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8589" y="2691905"/>
            <a:ext cx="4238625" cy="542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latex.codecogs.com/png.latex?%5Cdpi%7B150%7D%20%5CLARGE%20N_%7Bmax%7D%5C%2C%5Cequiv%5C%2C%5Cmax_%7B%7C%5Cvarphi%5Crangle%7D%5C%2C%5C%2C%20%5Cmax_%7B%7C%5CPsi%5Crangle%7D%5C%2C%5Cbig%5B%5C%2CN%5E%7B%28%5Cvarphi%29%7D%28%7C%5CPsi%5Crangle%29%5C%2C%5Cbig%5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268" y="3880363"/>
            <a:ext cx="533400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1132406" y="2867025"/>
            <a:ext cx="14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052" name="Picture 4" descr="https://latex.codecogs.com/png.latex?%5Cdpi%7B150%7D%20%5CLARGE%20N%5E%7B%28%5Cvarphi%29%7D%28%7C%5CPsi%5Crangle%2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40" y="5682884"/>
            <a:ext cx="15906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4598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  <p:bldP spid="16" grpId="0" animBg="1"/>
      <p:bldP spid="18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latex.codecogs.com/png.latex?%5Cdpi%7B200%7D%20%5CLARGE%20%7B%5Ccolor%7BBlue%7D%20%5Cmbox%7BResult%20I%7D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221" y="512219"/>
            <a:ext cx="1704975" cy="39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s://latex.codecogs.com/png.latex?%5Cdpi%7B150%7D%20%5CLARGE%20N_%7Bmax%7D%5C%2C%3D%5C%2C%5Cfrac%7BN%7D%7Bd%7D%5C%2C%5Cbig%28d-N&amp;plus;1%5Cbig%2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688" y="1597541"/>
            <a:ext cx="4067175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10" descr="https://latex.codecogs.com/png.latex?%5Cdpi%7B150%7D%20%5CLARGE%20%7C%5Cvarphi_%7Bmax%7D%5Crangle%20%5C%2C%3D%5C%2C%5Cfrac%7B1%7D%7B%5Csqrt%7Bd%7D%7D%5Csum_%7Bj%3D1%7D%5Ed%5C%2C%7Cj%5Crang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357" y="3043043"/>
            <a:ext cx="3514725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4" name="Picture 16" descr="https://latex.codecogs.com/png.latex?%5Cdpi%7B150%7D%20%5CLARGE%20%5Cmbox%7Bmax.%7Edelocalized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6416" y="5277020"/>
            <a:ext cx="2676525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2448024" y="1420782"/>
            <a:ext cx="4536504" cy="122485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tangle 10"/>
          <p:cNvSpPr/>
          <p:nvPr/>
        </p:nvSpPr>
        <p:spPr>
          <a:xfrm>
            <a:off x="654084" y="3554349"/>
            <a:ext cx="14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tangle 11"/>
          <p:cNvSpPr/>
          <p:nvPr/>
        </p:nvSpPr>
        <p:spPr>
          <a:xfrm>
            <a:off x="654580" y="5887069"/>
            <a:ext cx="14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186" name="Picture 18" descr="https://latex.codecogs.com/png.latex?%5Cdpi%7B150%7D%20%5CLARGE%20&amp;plus;%5C%2C%5Cmbox%7Bphases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047" y="5773331"/>
            <a:ext cx="14097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54084" y="6900932"/>
            <a:ext cx="14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188" name="Picture 20" descr="https://latex.codecogs.com/png.latex?%5Cdpi%7B150%7D%20%5CLARGE%20%5Cmbox%7Breconstruction%20of%7D%5C%2C%5C%2C%7B%5Ccolor%7BRed%7D%20%7C%5CPsi%5Crangle%7D%5C%2C%5C%2C%5Cmbox%7Bfrom%20%7B%7B%5Ccolor%7BRed%7D%201%7D%7D-particle%20information%20%7B%5Ccolor%7BRed%7D%20%5Ctextbf%7B%7D%21%7D%7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357" y="6763382"/>
            <a:ext cx="826770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https://latex.codecogs.com/png.latex?%5Cdpi%7B150%7D%20%5CLARGE%20%7C%5CPsi_%7Bmax%7D%5Crangle%5C%2C%3D%5C%2C%5Cmathcal%7BN%7D%5C%21%5C%21%5Csum_%7B1%5Cleq%20i_1%3C%5Cldots%20%3Ci_N%5Cleq%20d%7D%5C%21%5C%21%5C%21%7Ci_1%2C%5Cldots%2Ci_N%5Crangl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357" y="4437810"/>
            <a:ext cx="566737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663493" y="4666218"/>
            <a:ext cx="14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440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Standard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124</Words>
  <Application>Microsoft Office PowerPoint</Application>
  <PresentationFormat>Custom</PresentationFormat>
  <Paragraphs>18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Cambria Math</vt:lpstr>
      <vt:lpstr>Lucida Sans Unicode</vt:lpstr>
      <vt:lpstr>StarSymbol</vt:lpstr>
      <vt:lpstr>Tahoma</vt:lpstr>
      <vt:lpstr>Times New Roman</vt:lpstr>
      <vt:lpstr>Standard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Schilling</dc:creator>
  <cp:lastModifiedBy>Christian Schilling</cp:lastModifiedBy>
  <cp:revision>699</cp:revision>
  <dcterms:created xsi:type="dcterms:W3CDTF">2012-01-24T00:14:43Z</dcterms:created>
  <dcterms:modified xsi:type="dcterms:W3CDTF">2017-08-21T21:20:53Z</dcterms:modified>
</cp:coreProperties>
</file>