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46" r:id="rId2"/>
    <p:sldId id="434" r:id="rId3"/>
    <p:sldId id="440" r:id="rId4"/>
    <p:sldId id="437" r:id="rId5"/>
    <p:sldId id="425" r:id="rId6"/>
    <p:sldId id="420" r:id="rId7"/>
    <p:sldId id="438" r:id="rId8"/>
    <p:sldId id="439" r:id="rId9"/>
    <p:sldId id="428" r:id="rId10"/>
    <p:sldId id="375" r:id="rId11"/>
    <p:sldId id="293" r:id="rId12"/>
    <p:sldId id="427" r:id="rId13"/>
    <p:sldId id="456" r:id="rId14"/>
    <p:sldId id="429" r:id="rId15"/>
    <p:sldId id="423" r:id="rId16"/>
    <p:sldId id="372" r:id="rId17"/>
    <p:sldId id="374" r:id="rId18"/>
    <p:sldId id="430" r:id="rId19"/>
    <p:sldId id="445" r:id="rId20"/>
    <p:sldId id="444" r:id="rId21"/>
    <p:sldId id="269" r:id="rId22"/>
    <p:sldId id="272" r:id="rId23"/>
    <p:sldId id="442" r:id="rId24"/>
    <p:sldId id="455" r:id="rId25"/>
    <p:sldId id="449" r:id="rId26"/>
    <p:sldId id="450" r:id="rId27"/>
    <p:sldId id="454" r:id="rId28"/>
    <p:sldId id="448" r:id="rId29"/>
    <p:sldId id="294" r:id="rId30"/>
    <p:sldId id="408" r:id="rId31"/>
    <p:sldId id="270" r:id="rId32"/>
    <p:sldId id="271" r:id="rId33"/>
    <p:sldId id="458" r:id="rId34"/>
    <p:sldId id="457" r:id="rId35"/>
    <p:sldId id="441" r:id="rId36"/>
    <p:sldId id="412" r:id="rId37"/>
    <p:sldId id="362" r:id="rId38"/>
    <p:sldId id="376" r:id="rId39"/>
    <p:sldId id="370" r:id="rId40"/>
    <p:sldId id="371" r:id="rId41"/>
    <p:sldId id="377" r:id="rId42"/>
    <p:sldId id="363" r:id="rId43"/>
    <p:sldId id="341" r:id="rId44"/>
    <p:sldId id="305" r:id="rId45"/>
    <p:sldId id="366" r:id="rId46"/>
    <p:sldId id="328" r:id="rId47"/>
    <p:sldId id="459" r:id="rId48"/>
    <p:sldId id="460" r:id="rId49"/>
    <p:sldId id="351" r:id="rId50"/>
    <p:sldId id="364" r:id="rId51"/>
    <p:sldId id="354" r:id="rId52"/>
    <p:sldId id="461" r:id="rId53"/>
    <p:sldId id="349" r:id="rId5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FFAB"/>
    <a:srgbClr val="FFFF66"/>
    <a:srgbClr val="0000FF"/>
    <a:srgbClr val="7979FF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71" autoAdjust="0"/>
  </p:normalViewPr>
  <p:slideViewPr>
    <p:cSldViewPr>
      <p:cViewPr varScale="1">
        <p:scale>
          <a:sx n="57" d="100"/>
          <a:sy n="57" d="100"/>
        </p:scale>
        <p:origin x="495" y="39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5809C-1117-45FD-B81F-AE9B701E8D44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08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74E73D-5BCF-4B98-93D9-8BAC3ACCE29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4D2162-0B29-4ADE-AC05-7440C351DF9A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877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308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7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3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6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184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3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98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2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75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88FF2-111B-4F7F-8CD0-56D60E7800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6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DB3DB-CA75-47BA-B21E-8897A5A0B0E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45F67-9241-4307-AE60-BF8B52BFF74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7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273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EEDD1-DF31-41F6-84E4-0BDF1C36C20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3462E-92C4-425D-9D86-9517BC24AA7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D75A8-F2F5-4627-A838-097A3F20837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9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9F716-0502-4BAF-8036-A70C25F9A6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F7B6F-204A-4491-8A8C-5C943455F9F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8AC99-364F-40C2-896C-3046AA64A2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47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D7065-ACFA-4EBF-B6FC-4AB4A651970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8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pPr lvl="0"/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B43F1-FEEC-44B0-A9A9-FA00EC1AB65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071FDF-BDAF-4020-820D-DBFEFBF44576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3.png"/><Relationship Id="rId18" Type="http://schemas.openxmlformats.org/officeDocument/2006/relationships/image" Target="../media/image106.png"/><Relationship Id="rId3" Type="http://schemas.openxmlformats.org/officeDocument/2006/relationships/image" Target="../media/image76.png"/><Relationship Id="rId7" Type="http://schemas.openxmlformats.org/officeDocument/2006/relationships/image" Target="../media/image98.gif"/><Relationship Id="rId12" Type="http://schemas.openxmlformats.org/officeDocument/2006/relationships/image" Target="../media/image103.png"/><Relationship Id="rId17" Type="http://schemas.openxmlformats.org/officeDocument/2006/relationships/image" Target="../media/image105.png"/><Relationship Id="rId2" Type="http://schemas.openxmlformats.org/officeDocument/2006/relationships/image" Target="../media/image94.gif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gif"/><Relationship Id="rId11" Type="http://schemas.openxmlformats.org/officeDocument/2006/relationships/image" Target="../media/image102.png"/><Relationship Id="rId5" Type="http://schemas.openxmlformats.org/officeDocument/2006/relationships/image" Target="../media/image96.gif"/><Relationship Id="rId15" Type="http://schemas.openxmlformats.org/officeDocument/2006/relationships/image" Target="../media/image104.png"/><Relationship Id="rId10" Type="http://schemas.openxmlformats.org/officeDocument/2006/relationships/image" Target="../media/image101.png"/><Relationship Id="rId4" Type="http://schemas.openxmlformats.org/officeDocument/2006/relationships/image" Target="../media/image95.gif"/><Relationship Id="rId9" Type="http://schemas.openxmlformats.org/officeDocument/2006/relationships/image" Target="../media/image100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79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107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41.png"/><Relationship Id="rId5" Type="http://schemas.openxmlformats.org/officeDocument/2006/relationships/image" Target="../media/image110.png"/><Relationship Id="rId15" Type="http://schemas.openxmlformats.org/officeDocument/2006/relationships/image" Target="../media/image117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6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71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49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9.png"/><Relationship Id="rId4" Type="http://schemas.openxmlformats.org/officeDocument/2006/relationships/image" Target="../media/image156.png"/><Relationship Id="rId9" Type="http://schemas.openxmlformats.org/officeDocument/2006/relationships/image" Target="../media/image1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6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0" Type="http://schemas.openxmlformats.org/officeDocument/2006/relationships/image" Target="../media/image41.png"/><Relationship Id="rId4" Type="http://schemas.openxmlformats.org/officeDocument/2006/relationships/image" Target="../media/image162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9.png"/><Relationship Id="rId7" Type="http://schemas.openxmlformats.org/officeDocument/2006/relationships/image" Target="../media/image4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70.png"/><Relationship Id="rId10" Type="http://schemas.openxmlformats.org/officeDocument/2006/relationships/image" Target="../media/image172.png"/><Relationship Id="rId4" Type="http://schemas.openxmlformats.org/officeDocument/2006/relationships/image" Target="../media/image76.png"/><Relationship Id="rId9" Type="http://schemas.openxmlformats.org/officeDocument/2006/relationships/image" Target="../media/image1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jp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89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74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0.emf"/><Relationship Id="rId7" Type="http://schemas.openxmlformats.org/officeDocument/2006/relationships/image" Target="../media/image19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13" Type="http://schemas.openxmlformats.org/officeDocument/2006/relationships/image" Target="../media/image204.png"/><Relationship Id="rId3" Type="http://schemas.openxmlformats.org/officeDocument/2006/relationships/image" Target="../media/image191.png"/><Relationship Id="rId7" Type="http://schemas.openxmlformats.org/officeDocument/2006/relationships/image" Target="../media/image198.emf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5.png"/><Relationship Id="rId16" Type="http://schemas.openxmlformats.org/officeDocument/2006/relationships/image" Target="../media/image2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7.emf"/><Relationship Id="rId11" Type="http://schemas.openxmlformats.org/officeDocument/2006/relationships/image" Target="../media/image202.png"/><Relationship Id="rId5" Type="http://schemas.openxmlformats.org/officeDocument/2006/relationships/image" Target="../media/image196.emf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2.png"/><Relationship Id="rId9" Type="http://schemas.openxmlformats.org/officeDocument/2006/relationships/image" Target="../media/image200.emf"/><Relationship Id="rId14" Type="http://schemas.openxmlformats.org/officeDocument/2006/relationships/image" Target="../media/image2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6.png"/><Relationship Id="rId3" Type="http://schemas.openxmlformats.org/officeDocument/2006/relationships/image" Target="../media/image36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106.png"/><Relationship Id="rId2" Type="http://schemas.openxmlformats.org/officeDocument/2006/relationships/image" Target="../media/image225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35.png"/><Relationship Id="rId15" Type="http://schemas.openxmlformats.org/officeDocument/2006/relationships/image" Target="../media/image235.png"/><Relationship Id="rId10" Type="http://schemas.openxmlformats.org/officeDocument/2006/relationships/image" Target="../media/image230.emf"/><Relationship Id="rId4" Type="http://schemas.openxmlformats.org/officeDocument/2006/relationships/image" Target="../media/image37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239.png"/><Relationship Id="rId5" Type="http://schemas.openxmlformats.org/officeDocument/2006/relationships/image" Target="../media/image237.png"/><Relationship Id="rId10" Type="http://schemas.openxmlformats.org/officeDocument/2006/relationships/image" Target="../media/image238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37.png"/><Relationship Id="rId3" Type="http://schemas.openxmlformats.org/officeDocument/2006/relationships/image" Target="../media/image135.png"/><Relationship Id="rId7" Type="http://schemas.openxmlformats.org/officeDocument/2006/relationships/image" Target="../media/image24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106.png"/><Relationship Id="rId5" Type="http://schemas.openxmlformats.org/officeDocument/2006/relationships/image" Target="../media/image241.png"/><Relationship Id="rId10" Type="http://schemas.openxmlformats.org/officeDocument/2006/relationships/image" Target="../media/image105.png"/><Relationship Id="rId4" Type="http://schemas.openxmlformats.org/officeDocument/2006/relationships/image" Target="../media/image132.png"/><Relationship Id="rId9" Type="http://schemas.openxmlformats.org/officeDocument/2006/relationships/image" Target="../media/image245.png"/><Relationship Id="rId14" Type="http://schemas.openxmlformats.org/officeDocument/2006/relationships/image" Target="../media/image2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43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image" Target="../media/image254.png"/><Relationship Id="rId17" Type="http://schemas.openxmlformats.org/officeDocument/2006/relationships/image" Target="../media/image2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253.png"/><Relationship Id="rId5" Type="http://schemas.openxmlformats.org/officeDocument/2006/relationships/image" Target="../media/image249.png"/><Relationship Id="rId15" Type="http://schemas.openxmlformats.org/officeDocument/2006/relationships/image" Target="../media/image37.png"/><Relationship Id="rId10" Type="http://schemas.openxmlformats.org/officeDocument/2006/relationships/image" Target="../media/image106.png"/><Relationship Id="rId4" Type="http://schemas.openxmlformats.org/officeDocument/2006/relationships/image" Target="../media/image248.png"/><Relationship Id="rId9" Type="http://schemas.openxmlformats.org/officeDocument/2006/relationships/image" Target="../media/image105.pn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261.png"/><Relationship Id="rId3" Type="http://schemas.openxmlformats.org/officeDocument/2006/relationships/image" Target="../media/image237.png"/><Relationship Id="rId7" Type="http://schemas.openxmlformats.org/officeDocument/2006/relationships/image" Target="../media/image105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259.png"/><Relationship Id="rId5" Type="http://schemas.openxmlformats.org/officeDocument/2006/relationships/image" Target="../media/image37.png"/><Relationship Id="rId15" Type="http://schemas.openxmlformats.org/officeDocument/2006/relationships/image" Target="../media/image263.png"/><Relationship Id="rId10" Type="http://schemas.openxmlformats.org/officeDocument/2006/relationships/image" Target="../media/image258.png"/><Relationship Id="rId4" Type="http://schemas.openxmlformats.org/officeDocument/2006/relationships/image" Target="../media/image36.png"/><Relationship Id="rId9" Type="http://schemas.openxmlformats.org/officeDocument/2006/relationships/image" Target="../media/image257.png"/><Relationship Id="rId14" Type="http://schemas.openxmlformats.org/officeDocument/2006/relationships/image" Target="../media/image2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jpeg"/><Relationship Id="rId5" Type="http://schemas.openxmlformats.org/officeDocument/2006/relationships/image" Target="../media/image267.jpeg"/><Relationship Id="rId4" Type="http://schemas.openxmlformats.org/officeDocument/2006/relationships/image" Target="../media/image266.jpeg"/><Relationship Id="rId9" Type="http://schemas.openxmlformats.org/officeDocument/2006/relationships/image" Target="../media/image2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gif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emf"/><Relationship Id="rId13" Type="http://schemas.openxmlformats.org/officeDocument/2006/relationships/image" Target="../media/image200.emf"/><Relationship Id="rId18" Type="http://schemas.openxmlformats.org/officeDocument/2006/relationships/image" Target="../media/image287.png"/><Relationship Id="rId3" Type="http://schemas.openxmlformats.org/officeDocument/2006/relationships/image" Target="../media/image283.png"/><Relationship Id="rId21" Type="http://schemas.openxmlformats.org/officeDocument/2006/relationships/image" Target="../media/image206.png"/><Relationship Id="rId7" Type="http://schemas.openxmlformats.org/officeDocument/2006/relationships/image" Target="../media/image197.emf"/><Relationship Id="rId12" Type="http://schemas.openxmlformats.org/officeDocument/2006/relationships/image" Target="../media/image286.emf"/><Relationship Id="rId17" Type="http://schemas.openxmlformats.org/officeDocument/2006/relationships/image" Target="../media/image204.png"/><Relationship Id="rId2" Type="http://schemas.openxmlformats.org/officeDocument/2006/relationships/image" Target="../media/image195.png"/><Relationship Id="rId16" Type="http://schemas.openxmlformats.org/officeDocument/2006/relationships/image" Target="../media/image203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emf"/><Relationship Id="rId11" Type="http://schemas.openxmlformats.org/officeDocument/2006/relationships/image" Target="../media/image199.emf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285.emf"/><Relationship Id="rId19" Type="http://schemas.openxmlformats.org/officeDocument/2006/relationships/image" Target="../media/image288.png"/><Relationship Id="rId4" Type="http://schemas.openxmlformats.org/officeDocument/2006/relationships/image" Target="../media/image191.png"/><Relationship Id="rId9" Type="http://schemas.openxmlformats.org/officeDocument/2006/relationships/image" Target="../media/image198.emf"/><Relationship Id="rId14" Type="http://schemas.openxmlformats.org/officeDocument/2006/relationships/image" Target="../media/image2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95.png"/><Relationship Id="rId3" Type="http://schemas.openxmlformats.org/officeDocument/2006/relationships/image" Target="../media/image230.emf"/><Relationship Id="rId7" Type="http://schemas.openxmlformats.org/officeDocument/2006/relationships/image" Target="../media/image254.png"/><Relationship Id="rId12" Type="http://schemas.openxmlformats.org/officeDocument/2006/relationships/image" Target="../media/image294.png"/><Relationship Id="rId2" Type="http://schemas.openxmlformats.org/officeDocument/2006/relationships/image" Target="../media/image289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3.png"/><Relationship Id="rId11" Type="http://schemas.openxmlformats.org/officeDocument/2006/relationships/image" Target="../media/image293.png"/><Relationship Id="rId5" Type="http://schemas.openxmlformats.org/officeDocument/2006/relationships/image" Target="../media/image291.png"/><Relationship Id="rId15" Type="http://schemas.openxmlformats.org/officeDocument/2006/relationships/image" Target="../media/image105.png"/><Relationship Id="rId10" Type="http://schemas.openxmlformats.org/officeDocument/2006/relationships/image" Target="../media/image292.png"/><Relationship Id="rId4" Type="http://schemas.openxmlformats.org/officeDocument/2006/relationships/image" Target="../media/image290.emf"/><Relationship Id="rId9" Type="http://schemas.openxmlformats.org/officeDocument/2006/relationships/image" Target="../media/image196.emf"/><Relationship Id="rId14" Type="http://schemas.openxmlformats.org/officeDocument/2006/relationships/image" Target="../media/image2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8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12" Type="http://schemas.openxmlformats.org/officeDocument/2006/relationships/image" Target="../media/image307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gif"/><Relationship Id="rId13" Type="http://schemas.openxmlformats.org/officeDocument/2006/relationships/image" Target="../media/image319.png"/><Relationship Id="rId3" Type="http://schemas.openxmlformats.org/officeDocument/2006/relationships/image" Target="../media/image310.gif"/><Relationship Id="rId7" Type="http://schemas.openxmlformats.org/officeDocument/2006/relationships/image" Target="../media/image76.png"/><Relationship Id="rId12" Type="http://schemas.openxmlformats.org/officeDocument/2006/relationships/image" Target="../media/image318.gif"/><Relationship Id="rId2" Type="http://schemas.openxmlformats.org/officeDocument/2006/relationships/image" Target="../media/image309.gif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3.gif"/><Relationship Id="rId11" Type="http://schemas.openxmlformats.org/officeDocument/2006/relationships/image" Target="../media/image317.gif"/><Relationship Id="rId5" Type="http://schemas.openxmlformats.org/officeDocument/2006/relationships/image" Target="../media/image312.gif"/><Relationship Id="rId15" Type="http://schemas.openxmlformats.org/officeDocument/2006/relationships/image" Target="../media/image321.png"/><Relationship Id="rId10" Type="http://schemas.openxmlformats.org/officeDocument/2006/relationships/image" Target="../media/image316.gif"/><Relationship Id="rId4" Type="http://schemas.openxmlformats.org/officeDocument/2006/relationships/image" Target="../media/image311.gif"/><Relationship Id="rId9" Type="http://schemas.openxmlformats.org/officeDocument/2006/relationships/image" Target="../media/image315.gif"/><Relationship Id="rId14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13" Type="http://schemas.openxmlformats.org/officeDocument/2006/relationships/image" Target="../media/image333.png"/><Relationship Id="rId3" Type="http://schemas.openxmlformats.org/officeDocument/2006/relationships/image" Target="../media/image324.png"/><Relationship Id="rId7" Type="http://schemas.openxmlformats.org/officeDocument/2006/relationships/image" Target="../media/image327.png"/><Relationship Id="rId12" Type="http://schemas.openxmlformats.org/officeDocument/2006/relationships/image" Target="../media/image332.png"/><Relationship Id="rId2" Type="http://schemas.openxmlformats.org/officeDocument/2006/relationships/image" Target="../media/image3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6.png"/><Relationship Id="rId11" Type="http://schemas.openxmlformats.org/officeDocument/2006/relationships/image" Target="../media/image331.png"/><Relationship Id="rId5" Type="http://schemas.openxmlformats.org/officeDocument/2006/relationships/image" Target="../media/image322.png"/><Relationship Id="rId10" Type="http://schemas.openxmlformats.org/officeDocument/2006/relationships/image" Target="../media/image330.png"/><Relationship Id="rId4" Type="http://schemas.openxmlformats.org/officeDocument/2006/relationships/image" Target="../media/image325.png"/><Relationship Id="rId9" Type="http://schemas.openxmlformats.org/officeDocument/2006/relationships/image" Target="../media/image3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7.png"/><Relationship Id="rId10" Type="http://schemas.openxmlformats.org/officeDocument/2006/relationships/image" Target="../media/image342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6.png"/><Relationship Id="rId7" Type="http://schemas.openxmlformats.org/officeDocument/2006/relationships/image" Target="../media/image321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png"/><Relationship Id="rId5" Type="http://schemas.openxmlformats.org/officeDocument/2006/relationships/image" Target="../media/image348.png"/><Relationship Id="rId4" Type="http://schemas.openxmlformats.org/officeDocument/2006/relationships/image" Target="../media/image3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gif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5.png"/><Relationship Id="rId11" Type="http://schemas.openxmlformats.org/officeDocument/2006/relationships/image" Target="../media/image360.gif"/><Relationship Id="rId5" Type="http://schemas.openxmlformats.org/officeDocument/2006/relationships/image" Target="../media/image35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7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image" Target="../media/image369.png"/><Relationship Id="rId7" Type="http://schemas.openxmlformats.org/officeDocument/2006/relationships/image" Target="../media/image373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Relationship Id="rId9" Type="http://schemas.openxmlformats.org/officeDocument/2006/relationships/image" Target="../media/image3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png"/><Relationship Id="rId7" Type="http://schemas.openxmlformats.org/officeDocument/2006/relationships/image" Target="../media/image381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9.png"/><Relationship Id="rId4" Type="http://schemas.openxmlformats.org/officeDocument/2006/relationships/image" Target="../media/image3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ox.ac.uk/confs/pauli2016" TargetMode="External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7" Type="http://schemas.openxmlformats.org/officeDocument/2006/relationships/image" Target="../media/image386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5.png"/><Relationship Id="rId5" Type="http://schemas.openxmlformats.org/officeDocument/2006/relationships/image" Target="../media/image369.png"/><Relationship Id="rId4" Type="http://schemas.openxmlformats.org/officeDocument/2006/relationships/image" Target="../media/image3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png"/><Relationship Id="rId3" Type="http://schemas.openxmlformats.org/officeDocument/2006/relationships/image" Target="../media/image388.png"/><Relationship Id="rId7" Type="http://schemas.openxmlformats.org/officeDocument/2006/relationships/image" Target="../media/image392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11" Type="http://schemas.openxmlformats.org/officeDocument/2006/relationships/image" Target="../media/image396.png"/><Relationship Id="rId5" Type="http://schemas.openxmlformats.org/officeDocument/2006/relationships/image" Target="../media/image390.png"/><Relationship Id="rId10" Type="http://schemas.openxmlformats.org/officeDocument/2006/relationships/image" Target="../media/image395.gif"/><Relationship Id="rId4" Type="http://schemas.openxmlformats.org/officeDocument/2006/relationships/image" Target="../media/image389.png"/><Relationship Id="rId9" Type="http://schemas.openxmlformats.org/officeDocument/2006/relationships/image" Target="../media/image3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png"/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9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1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gif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6.gif"/><Relationship Id="rId5" Type="http://schemas.openxmlformats.org/officeDocument/2006/relationships/image" Target="../media/image415.gif"/><Relationship Id="rId4" Type="http://schemas.openxmlformats.org/officeDocument/2006/relationships/image" Target="../media/image41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7" Type="http://schemas.openxmlformats.org/officeDocument/2006/relationships/image" Target="../media/image4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3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56.png"/><Relationship Id="rId10" Type="http://schemas.openxmlformats.org/officeDocument/2006/relationships/image" Target="../media/image67.gif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20" y="341878"/>
            <a:ext cx="9936856" cy="1503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>
                <a:latin typeface="Bell MT" panose="02020503060305020303" pitchFamily="18" charset="0"/>
              </a:rPr>
              <a:t>A unifying Perspective on the </a:t>
            </a:r>
          </a:p>
          <a:p>
            <a:pPr lvl="0"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>
                <a:latin typeface="Bell MT" panose="02020503060305020303" pitchFamily="18" charset="0"/>
              </a:rPr>
              <a:t>Electron Correlation Problem</a:t>
            </a:r>
            <a:endParaRPr lang="en-GB" sz="3200" dirty="0">
              <a:latin typeface="Bell MT" panose="020205030603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90504" y="2384160"/>
            <a:ext cx="4392488" cy="1318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800" b="0" i="0" u="none" strike="noStrike" kern="1200" cap="none" spc="0" baseline="0" dirty="0">
                <a:uFillTx/>
                <a:latin typeface="Bell MT" panose="02020503060305020303" pitchFamily="18" charset="0"/>
              </a:rPr>
              <a:t>Christian Schilling</a:t>
            </a:r>
          </a:p>
          <a:p>
            <a:pPr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800" dirty="0">
                <a:latin typeface="Bell MT" panose="02020503060305020303" pitchFamily="18" charset="0"/>
              </a:rPr>
              <a:t>LMU Munich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5AA367-112F-4C8B-AEDD-64F556634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3" y="6311528"/>
            <a:ext cx="1642722" cy="964329"/>
          </a:xfrm>
          <a:prstGeom prst="rect">
            <a:avLst/>
          </a:prstGeom>
        </p:spPr>
      </p:pic>
      <p:sp>
        <p:nvSpPr>
          <p:cNvPr id="8" name="Textfeld 8">
            <a:extLst>
              <a:ext uri="{FF2B5EF4-FFF2-40B4-BE49-F238E27FC236}">
                <a16:creationId xmlns:a16="http://schemas.microsoft.com/office/drawing/2014/main" id="{4CE2A58E-715D-4E20-AA07-EBAC4C884FBE}"/>
              </a:ext>
            </a:extLst>
          </p:cNvPr>
          <p:cNvSpPr txBox="1"/>
          <p:nvPr/>
        </p:nvSpPr>
        <p:spPr>
          <a:xfrm>
            <a:off x="701830" y="4350427"/>
            <a:ext cx="8676964" cy="2062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000" u="sng" dirty="0">
                <a:solidFill>
                  <a:srgbClr val="000000"/>
                </a:solidFill>
              </a:rPr>
              <a:t>in collaboration with:</a:t>
            </a:r>
          </a:p>
          <a:p>
            <a:pPr lvl="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000" dirty="0">
                <a:solidFill>
                  <a:srgbClr val="000000"/>
                </a:solidFill>
              </a:rPr>
              <a:t>L.Ding, Z.Zimboras</a:t>
            </a:r>
          </a:p>
          <a:p>
            <a:pPr marL="0" marR="0" lvl="0" indent="0" defTabSz="914400" rtl="0" fontAlgn="auto" hangingPunct="1"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000" dirty="0">
                <a:solidFill>
                  <a:srgbClr val="000000"/>
                </a:solidFill>
              </a:rPr>
              <a:t>S.Das, O.Legeza; S.Mardazad, U.Schollwoeck, S.Szalay</a:t>
            </a:r>
          </a:p>
          <a:p>
            <a:pPr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2000" dirty="0">
                <a:solidFill>
                  <a:srgbClr val="000000"/>
                </a:solidFill>
              </a:rPr>
              <a:t>C.Benavides-Riveros, J.Liebert, R.Schilling</a:t>
            </a:r>
          </a:p>
          <a:p>
            <a:pPr marL="0" marR="0" lvl="0" indent="0" defTabSz="914400" rtl="0" fontAlgn="auto" hangingPunct="1"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88FF9F-80B1-49EE-B6C8-BEBDFFF40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24" y="6412530"/>
            <a:ext cx="1837383" cy="73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8EF56-F13B-42CE-AAD9-535B32AAE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84" y="6191309"/>
            <a:ext cx="2119752" cy="1232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9FD28-C825-4B6C-81B4-4A9B38906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6241819"/>
            <a:ext cx="924789" cy="1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latex.codecogs.com/gif.latex?%5Cdpi%7B150%7D%20%5CLARGE%20%7C%5Cvarphi_1%2C%5Cldots%2C%5Cvarphi_N%5Crangle%20%5Cequiv%20f_%7B%5Cvarphi_1%7D%5E%5Cdagger%5Cldots%20f_%7B%5Cvarphi_N%7D%5E%5Cdagger%7C0%5Cr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869940"/>
            <a:ext cx="476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880" y="1401659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https://latex.codecogs.com/gif.latex?%5Cdpi%7B150%7D%20%5CLARGE%20%5Crightarrow%20%5Cmathcal%7BD%7D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79" y="2013701"/>
            <a:ext cx="9525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880" y="2898714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https://latex.codecogs.com/gif.latex?%5Cdpi%7B150%7D%20%5CLARGE%20%5Cmathcal%7BD%7D_%7B%5Cmbox%7Bsep%7D%7D%3D%5Cmbox%7BConv%7D%28%5Cmathcal%7BD%7D_0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3442385"/>
            <a:ext cx="2952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879" y="4417941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Picture 20" descr="https://latex.codecogs.com/gif.latex?%5Cdpi%7B150%7D%20%5Clarge%20%5Cmbox%7B%5BA.Gottlieb%2C%20N.Mauser%2C%20Int.%20J.%20Quantum%20Inf.%205%2C%208125%20%282007%29%5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61" y="6248398"/>
            <a:ext cx="6161909" cy="2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latex.codecogs.com/gif.latex?%5Cdpi%7B150%7D%20%5Clarge%20%5Cmbox%7B%5BA.Gottlieb%2C%20N.Mauser%2C%20Phys.%20Rev.%20Lett.%2095%2C%20123003%20%282005%29%5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61" y="5925446"/>
            <a:ext cx="6096397" cy="2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E7C22-2951-41FF-833D-DE261E216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59" y="1310694"/>
            <a:ext cx="4838095" cy="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605F7-8880-46B5-A9D0-71F4F78EC7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8" y="2834373"/>
            <a:ext cx="4314286" cy="352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E0521-EDA4-4F24-AF95-53CB5AC285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76" y="4331088"/>
            <a:ext cx="8200000" cy="371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3F5C4-7D2A-4040-802C-CEE1507C9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5228193"/>
            <a:ext cx="5495238" cy="4095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9C9FA4-75A8-4BA0-AB0A-1936A40888DF}"/>
              </a:ext>
            </a:extLst>
          </p:cNvPr>
          <p:cNvSpPr/>
          <p:nvPr/>
        </p:nvSpPr>
        <p:spPr>
          <a:xfrm>
            <a:off x="2015976" y="5024144"/>
            <a:ext cx="5904656" cy="793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de-DE" sz="139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94E3F-5BEA-4B6F-8EDE-0C0CD6CA35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6860646"/>
            <a:ext cx="857143" cy="409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3BB251-8455-4459-A8BF-7F14D9B55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87" y="5204889"/>
            <a:ext cx="214571" cy="4291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AC610E5-F08A-4EBD-A09F-95D9A3BDFDC8}"/>
              </a:ext>
            </a:extLst>
          </p:cNvPr>
          <p:cNvSpPr/>
          <p:nvPr/>
        </p:nvSpPr>
        <p:spPr>
          <a:xfrm>
            <a:off x="8696369" y="5096746"/>
            <a:ext cx="633644" cy="64463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EDF24E-B728-406C-B1FE-4613A60717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1" y="5142479"/>
            <a:ext cx="123810" cy="5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39CD8-31FC-4197-92FF-3C9048E639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0" y="505444"/>
            <a:ext cx="2847619" cy="352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7A24A7-FB73-4022-8873-DE656A2853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79" y="2570322"/>
            <a:ext cx="2233335" cy="143913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87889B6-4440-4EDC-A332-D260A4484550}"/>
              </a:ext>
            </a:extLst>
          </p:cNvPr>
          <p:cNvGrpSpPr/>
          <p:nvPr/>
        </p:nvGrpSpPr>
        <p:grpSpPr>
          <a:xfrm>
            <a:off x="3312120" y="6674912"/>
            <a:ext cx="1119739" cy="780992"/>
            <a:chOff x="8121878" y="6277348"/>
            <a:chExt cx="1582131" cy="101978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8C5821-41EF-4BC1-963C-5920D56F9641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9DCCF1-B114-40E0-9E21-B72C56FE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F86E50-E6B6-4D74-BE93-EC243FDF2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https://latex.codecogs.com/png.latex?%5Cdpi%7B150%7D%20%5CLARGE%20%5Clangle%5CPsi%7Cf_%7B%5Cvarphi%7D%5E%5Cdagger%20f_%7B%5Cvarphi%7D%7C%5CPsi%5Crangle%5Cleq%201">
            <a:extLst>
              <a:ext uri="{FF2B5EF4-FFF2-40B4-BE49-F238E27FC236}">
                <a16:creationId xmlns:a16="http://schemas.microsoft.com/office/drawing/2014/main" id="{118BCF1C-83D0-480B-BD87-6B511A4F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7" y="3580059"/>
            <a:ext cx="2000656" cy="4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s://latex.codecogs.com/png.latex?%5Cdpi%7B150%7D%20%5CLARGE%20%5Clangle%5CPsi%7Cb_%7B%5Cvarphi%7D%5E%5Cdagger%20b_%7B%5Cvarphi%7D%7C%5CPsi%5Crangle%5Cleq%20N">
            <a:extLst>
              <a:ext uri="{FF2B5EF4-FFF2-40B4-BE49-F238E27FC236}">
                <a16:creationId xmlns:a16="http://schemas.microsoft.com/office/drawing/2014/main" id="{90059D57-1EB7-4523-A8A4-FF9439C7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46" y="3596970"/>
            <a:ext cx="2111394" cy="40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>
            <a:extLst>
              <a:ext uri="{FF2B5EF4-FFF2-40B4-BE49-F238E27FC236}">
                <a16:creationId xmlns:a16="http://schemas.microsoft.com/office/drawing/2014/main" id="{5FDB5115-1314-47CD-900E-94E6DCF2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7" y="4151580"/>
            <a:ext cx="3726930" cy="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2">
            <a:extLst>
              <a:ext uri="{FF2B5EF4-FFF2-40B4-BE49-F238E27FC236}">
                <a16:creationId xmlns:a16="http://schemas.microsoft.com/office/drawing/2014/main" id="{4404B564-2F96-462A-AB0D-1DBBD44499CD}"/>
              </a:ext>
            </a:extLst>
          </p:cNvPr>
          <p:cNvSpPr txBox="1"/>
          <p:nvPr/>
        </p:nvSpPr>
        <p:spPr>
          <a:xfrm>
            <a:off x="433125" y="302132"/>
            <a:ext cx="6851831" cy="1217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1c)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Novel concepts: exchange force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and BEC force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D1B583-67C0-4BB5-B705-BE24B8C7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87" y="2290877"/>
            <a:ext cx="5133333" cy="29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34BA67-BA6A-4A08-9F49-DFE0CC6E6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3" y="3061646"/>
            <a:ext cx="1457143" cy="295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753F9-3D6C-42D0-8BE3-5BB5034E0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3" y="3107015"/>
            <a:ext cx="1161905" cy="27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319623-1ACA-4DCA-96DF-13441B4E3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60" y="6491585"/>
            <a:ext cx="6895238" cy="409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F7E4DC-48BB-42BD-ACCF-8DE8B1054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3" y="2309925"/>
            <a:ext cx="1800000" cy="27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434B79-00F0-469B-9713-32AC342E0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74" y="643455"/>
            <a:ext cx="773823" cy="773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0B515-2400-4883-B670-EAF2540D0E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56" y="643455"/>
            <a:ext cx="773823" cy="773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E7169-147D-4605-8AF7-774079ADB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33" y="935352"/>
            <a:ext cx="565912" cy="256008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9E53B14E-F852-49E1-9418-FFDF62E63C1A}"/>
              </a:ext>
            </a:extLst>
          </p:cNvPr>
          <p:cNvSpPr/>
          <p:nvPr/>
        </p:nvSpPr>
        <p:spPr>
          <a:xfrm>
            <a:off x="8594124" y="911120"/>
            <a:ext cx="229505" cy="2313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D1C643-6891-4604-B68F-B15CD4AD31E8}"/>
              </a:ext>
            </a:extLst>
          </p:cNvPr>
          <p:cNvSpPr/>
          <p:nvPr/>
        </p:nvSpPr>
        <p:spPr>
          <a:xfrm>
            <a:off x="1211244" y="6315601"/>
            <a:ext cx="7200801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de-DE" sz="139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EA979-DD7A-48AE-967B-F2CCF74F65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0" y="5671094"/>
            <a:ext cx="4466667" cy="2952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E33373-7BD8-45ED-9004-C2D727ACE3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45" y="5493566"/>
            <a:ext cx="720080" cy="720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4E0968-C648-446A-A8AF-01EB29606E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2" y="5773049"/>
            <a:ext cx="555235" cy="2511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214C82-5B60-4A0B-A910-DFA46DDBC3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48" y="918955"/>
            <a:ext cx="699038" cy="251654"/>
          </a:xfrm>
          <a:prstGeom prst="rect">
            <a:avLst/>
          </a:prstGeom>
        </p:spPr>
      </p:pic>
      <p:pic>
        <p:nvPicPr>
          <p:cNvPr id="20" name="Picture 4" descr="https://latex.codecogs.com/png.latex?%5Cdpi%7B150%7D%20%5Clarge%20%5Cmbox%7B%5BCS%2C%20J.%7EChem.%7EPhys.%7E149%2C%20231102%20%282018%29%5D%7D">
            <a:extLst>
              <a:ext uri="{FF2B5EF4-FFF2-40B4-BE49-F238E27FC236}">
                <a16:creationId xmlns:a16="http://schemas.microsoft.com/office/drawing/2014/main" id="{B8E84D7E-DB3D-4396-B10D-2CE4D863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7" y="4737324"/>
            <a:ext cx="3895230" cy="2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9A5492-E2AA-40AB-B690-024F93E852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46" y="4603424"/>
            <a:ext cx="3809524" cy="228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8B37F3-7A49-4C83-A64A-45DA0025F2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84" y="4921623"/>
            <a:ext cx="3619048" cy="2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Box 11">
            <a:extLst>
              <a:ext uri="{FF2B5EF4-FFF2-40B4-BE49-F238E27FC236}">
                <a16:creationId xmlns:a16="http://schemas.microsoft.com/office/drawing/2014/main" id="{7626E9DA-25D8-4135-A338-856939BA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324" y="3490861"/>
            <a:ext cx="58100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de-DE" altLang="en-US" sz="3100" b="0"/>
              <a:t>Theorem/conjecture: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8C296-B3AF-4E4E-B2C5-2CAF3DEF7A69}"/>
              </a:ext>
            </a:extLst>
          </p:cNvPr>
          <p:cNvSpPr/>
          <p:nvPr/>
        </p:nvSpPr>
        <p:spPr>
          <a:xfrm>
            <a:off x="1146222" y="4705012"/>
            <a:ext cx="4124596" cy="14753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de-DE" sz="1395"/>
          </a:p>
        </p:txBody>
      </p:sp>
      <p:pic>
        <p:nvPicPr>
          <p:cNvPr id="10251" name="Picture 15">
            <a:extLst>
              <a:ext uri="{FF2B5EF4-FFF2-40B4-BE49-F238E27FC236}">
                <a16:creationId xmlns:a16="http://schemas.microsoft.com/office/drawing/2014/main" id="{86A91D5D-4768-4CEC-A7C4-DA110D08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73" y="4283893"/>
            <a:ext cx="2304256" cy="22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https://latex.codecogs.com/png.latex?%5Cdpi%7B150%7D%20%5CLARGE%201">
            <a:extLst>
              <a:ext uri="{FF2B5EF4-FFF2-40B4-BE49-F238E27FC236}">
                <a16:creationId xmlns:a16="http://schemas.microsoft.com/office/drawing/2014/main" id="{15FC31F9-5F15-4BEB-9FA2-41165095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15" y="1039286"/>
            <a:ext cx="133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https://latex.codecogs.com/png.latex?%5Cdpi%7B150%7D%20%5CLARGE%20N">
            <a:extLst>
              <a:ext uri="{FF2B5EF4-FFF2-40B4-BE49-F238E27FC236}">
                <a16:creationId xmlns:a16="http://schemas.microsoft.com/office/drawing/2014/main" id="{2883E009-A71B-4BF1-9FB3-11369C0D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19" y="1038712"/>
            <a:ext cx="342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910019-179B-4004-8245-73C12E697986}"/>
              </a:ext>
            </a:extLst>
          </p:cNvPr>
          <p:cNvCxnSpPr/>
          <p:nvPr/>
        </p:nvCxnSpPr>
        <p:spPr>
          <a:xfrm flipV="1">
            <a:off x="2313113" y="1175456"/>
            <a:ext cx="521715" cy="414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7DA09EE-74A0-4E15-94CF-5B8B470AE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2" y="928927"/>
            <a:ext cx="541031" cy="54103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E46D685-7026-48D2-A299-A2FF000FE4A5}"/>
              </a:ext>
            </a:extLst>
          </p:cNvPr>
          <p:cNvSpPr/>
          <p:nvPr/>
        </p:nvSpPr>
        <p:spPr>
          <a:xfrm rot="5400000">
            <a:off x="4342731" y="2134462"/>
            <a:ext cx="648072" cy="12081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653137EC-4992-498C-9710-230529090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51" y="4893506"/>
            <a:ext cx="3714286" cy="10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F6F8C-65D0-4D30-8E6F-ECCE60C41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3" y="829713"/>
            <a:ext cx="3685714" cy="2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152DF-54A0-4004-9AA7-66729A164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3" y="1079813"/>
            <a:ext cx="5933333" cy="2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94D04-085D-4533-8994-C36FDB600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3" y="1355672"/>
            <a:ext cx="5190476" cy="228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0322B6-7F3F-410C-AE5E-32E28AC41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3" y="1627954"/>
            <a:ext cx="5361905" cy="228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C0BABA-47C3-4465-9290-D074735B7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3" y="563707"/>
            <a:ext cx="3009524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E1B10BDB-64C6-4D17-A555-D4EF993DC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21008" r="36916" b="72490"/>
          <a:stretch/>
        </p:blipFill>
        <p:spPr bwMode="auto">
          <a:xfrm>
            <a:off x="451201" y="1035464"/>
            <a:ext cx="4231998" cy="2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>
            <a:extLst>
              <a:ext uri="{FF2B5EF4-FFF2-40B4-BE49-F238E27FC236}">
                <a16:creationId xmlns:a16="http://schemas.microsoft.com/office/drawing/2014/main" id="{720538E9-9310-417D-9F38-9C0AE52D5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20618" r="34819" b="71280"/>
          <a:stretch/>
        </p:blipFill>
        <p:spPr bwMode="auto">
          <a:xfrm>
            <a:off x="5318532" y="1054582"/>
            <a:ext cx="4369306" cy="3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6F903-A190-4751-AD41-4651F0C34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75" y="3034316"/>
            <a:ext cx="2523809" cy="371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834B6B-ABC6-4FD4-9156-96BEC88D1E90}"/>
              </a:ext>
            </a:extLst>
          </p:cNvPr>
          <p:cNvSpPr/>
          <p:nvPr/>
        </p:nvSpPr>
        <p:spPr>
          <a:xfrm>
            <a:off x="935856" y="2866314"/>
            <a:ext cx="3112525" cy="629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de-DE" sz="1395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9E832-A186-40BA-9A93-DB453183FBDD}"/>
              </a:ext>
            </a:extLst>
          </p:cNvPr>
          <p:cNvCxnSpPr>
            <a:cxnSpLocks/>
          </p:cNvCxnSpPr>
          <p:nvPr/>
        </p:nvCxnSpPr>
        <p:spPr>
          <a:xfrm>
            <a:off x="5040312" y="411834"/>
            <a:ext cx="66420" cy="69684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E13C1B-3B07-4F93-B74A-FBDD5875EB35}"/>
              </a:ext>
            </a:extLst>
          </p:cNvPr>
          <p:cNvCxnSpPr>
            <a:cxnSpLocks/>
          </p:cNvCxnSpPr>
          <p:nvPr/>
        </p:nvCxnSpPr>
        <p:spPr>
          <a:xfrm flipH="1">
            <a:off x="186574" y="899517"/>
            <a:ext cx="97074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6">
            <a:extLst>
              <a:ext uri="{FF2B5EF4-FFF2-40B4-BE49-F238E27FC236}">
                <a16:creationId xmlns:a16="http://schemas.microsoft.com/office/drawing/2014/main" id="{6D8C276D-9E8D-42D8-B5B8-96B3C4615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32285" r="36916" b="47465"/>
          <a:stretch/>
        </p:blipFill>
        <p:spPr bwMode="auto">
          <a:xfrm>
            <a:off x="256177" y="1338371"/>
            <a:ext cx="4568893" cy="9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B5A91E-CEB3-419B-9DC2-369714EA0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32731" r="34819" b="36945"/>
          <a:stretch/>
        </p:blipFill>
        <p:spPr bwMode="auto">
          <a:xfrm>
            <a:off x="5236425" y="1331676"/>
            <a:ext cx="4587879" cy="13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1264">
            <a:extLst>
              <a:ext uri="{FF2B5EF4-FFF2-40B4-BE49-F238E27FC236}">
                <a16:creationId xmlns:a16="http://schemas.microsoft.com/office/drawing/2014/main" id="{EC5D098F-CE33-4BFD-B47C-709F953A0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21" y="411834"/>
            <a:ext cx="1380952" cy="295238"/>
          </a:xfrm>
          <a:prstGeom prst="rect">
            <a:avLst/>
          </a:prstGeom>
        </p:spPr>
      </p:pic>
      <p:pic>
        <p:nvPicPr>
          <p:cNvPr id="11269" name="Picture 11268">
            <a:extLst>
              <a:ext uri="{FF2B5EF4-FFF2-40B4-BE49-F238E27FC236}">
                <a16:creationId xmlns:a16="http://schemas.microsoft.com/office/drawing/2014/main" id="{C9C6BDCD-E534-49B3-9191-A94DC6212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32" y="454304"/>
            <a:ext cx="1045063" cy="265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2A513-6992-4DDD-8F2E-7174DD968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53" y="3047337"/>
            <a:ext cx="1838095" cy="295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07B5C3-6AE3-4E76-8013-CBB8B4666776}"/>
              </a:ext>
            </a:extLst>
          </p:cNvPr>
          <p:cNvSpPr/>
          <p:nvPr/>
        </p:nvSpPr>
        <p:spPr>
          <a:xfrm>
            <a:off x="6480472" y="2892273"/>
            <a:ext cx="2232248" cy="629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de-DE" sz="139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52CE66-B19B-493B-8E70-F089DEF48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32" y="4012609"/>
            <a:ext cx="4191335" cy="327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82B563-E7DB-4F24-A757-84839337B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73" y="4639357"/>
            <a:ext cx="4518621" cy="3378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668E41-2209-4573-AA2A-2EBC00D83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7" y="4004192"/>
            <a:ext cx="3566811" cy="335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BCEEB2-EBA7-4E68-A623-55CFCA236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9" y="4633220"/>
            <a:ext cx="4217227" cy="32520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468D58-F6C3-49F6-8938-DC2A8842BC37}"/>
              </a:ext>
            </a:extLst>
          </p:cNvPr>
          <p:cNvCxnSpPr>
            <a:cxnSpLocks/>
          </p:cNvCxnSpPr>
          <p:nvPr/>
        </p:nvCxnSpPr>
        <p:spPr>
          <a:xfrm flipH="1">
            <a:off x="186574" y="3707829"/>
            <a:ext cx="97074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47EB84-D913-4C91-AB5A-A41B0DB087D2}"/>
              </a:ext>
            </a:extLst>
          </p:cNvPr>
          <p:cNvCxnSpPr>
            <a:cxnSpLocks/>
          </p:cNvCxnSpPr>
          <p:nvPr/>
        </p:nvCxnSpPr>
        <p:spPr>
          <a:xfrm flipH="1">
            <a:off x="189811" y="5192348"/>
            <a:ext cx="97074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FB5FE24-1CE4-4BC9-9B7A-DCC59920E4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27" y="5679227"/>
            <a:ext cx="3542857" cy="228571"/>
          </a:xfrm>
          <a:prstGeom prst="rect">
            <a:avLst/>
          </a:prstGeom>
        </p:spPr>
      </p:pic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6BA8732A-2780-4A89-98CF-A670A81881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0" y="6326353"/>
            <a:ext cx="4592401" cy="773758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2F42B95D-7B93-4B8A-A355-3784DA7E41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5" y="6374352"/>
            <a:ext cx="4419048" cy="857143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9D8D69E1-74B5-4185-A609-D9BC01D025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4" y="5404143"/>
            <a:ext cx="1391004" cy="7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>
            <a:extLst>
              <a:ext uri="{FF2B5EF4-FFF2-40B4-BE49-F238E27FC236}">
                <a16:creationId xmlns:a16="http://schemas.microsoft.com/office/drawing/2014/main" id="{CBE1318D-0393-4AE5-845A-A2389DE78365}"/>
              </a:ext>
            </a:extLst>
          </p:cNvPr>
          <p:cNvSpPr txBox="1"/>
          <p:nvPr/>
        </p:nvSpPr>
        <p:spPr>
          <a:xfrm>
            <a:off x="1007864" y="2987749"/>
            <a:ext cx="8640960" cy="1030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2)</a:t>
            </a:r>
            <a:r>
              <a:rPr lang="de-DE" sz="6000" b="0" i="0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Orbital/Mode Picture</a:t>
            </a:r>
          </a:p>
        </p:txBody>
      </p:sp>
    </p:spTree>
    <p:extLst>
      <p:ext uri="{BB962C8B-B14F-4D97-AF65-F5344CB8AC3E}">
        <p14:creationId xmlns:p14="http://schemas.microsoft.com/office/powerpoint/2010/main" val="111527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332" y="2739569"/>
            <a:ext cx="4104456" cy="1008112"/>
          </a:xfrm>
          <a:prstGeom prst="rect">
            <a:avLst/>
          </a:prstGeom>
          <a:solidFill>
            <a:srgbClr val="8D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215595" y="2739569"/>
            <a:ext cx="4032448" cy="1008112"/>
          </a:xfrm>
          <a:prstGeom prst="rect">
            <a:avLst/>
          </a:prstGeom>
          <a:solidFill>
            <a:srgbClr val="F9C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6" y="2996554"/>
            <a:ext cx="8134227" cy="610448"/>
          </a:xfrm>
          <a:prstGeom prst="rect">
            <a:avLst/>
          </a:prstGeom>
        </p:spPr>
      </p:pic>
      <p:pic>
        <p:nvPicPr>
          <p:cNvPr id="1044" name="Picture 20" descr="https://latex.codecogs.com/png.latex?%5Cdpi%7B150%7D%20%5CLARGE%20%5Ccolor%7BCadetBlue%7D%7B%5Crho_L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6" y="4004666"/>
            <a:ext cx="458232" cy="3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50%7D%20%5CLARGE%20%5Ccolor%7BApricot%7D%7B%5Crho_R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70" y="4004666"/>
            <a:ext cx="504056" cy="3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atex.codecogs.com/png.latex?%5Cdpi%7B150%7D%20%5CLARGE%20%5Cmbox%7Btruncation%20of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63" y="5296971"/>
            <a:ext cx="21526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379692" y="4433282"/>
            <a:ext cx="1031824" cy="672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8" name="Picture 34" descr="https://latex.codecogs.com/png.latex?%5Cdpi%7B150%7D%20%5CLARGE%20%5Coti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49" y="5875695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5827964" y="4433282"/>
            <a:ext cx="1031824" cy="672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https://latex.codecogs.com/png.latex?%5Cdpi%7B150%7D%20%5CLARGE%20%7B%5Ccolor%7BCadetBlue%7D%20%5Cmathcal%7BF%7D%5B%5Cmathcal%7BH%7D_1%5E%7B%28L%29%7D%5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24" y="5742199"/>
            <a:ext cx="12668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atex.codecogs.com/png.latex?%5Cdpi%7B150%7D%20%5CLARGE%20%7B%5Ccolor%7BApricot%7D%20%5Cmathcal%7BF%7D%5B%5Cmathcal%7BH%7D_1%5E%7B%28R%29%7D%5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2" y="5747107"/>
            <a:ext cx="12954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atex.codecogs.com/png.latex?%5Cdpi%7B150%7D%20%5CLARGE%20%7B%5Ccolor%7BCadetBlue%7D%20S_L%7D%2C%7B%5Ccolor%7BApricot%7D%20S_R%7D%5C%2C%5C%2C%5Cmbox%7Bsmall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13" y="4433282"/>
            <a:ext cx="20574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6D00A-1DCC-4926-B4BA-CE75114F5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53" y="6755505"/>
            <a:ext cx="7276190" cy="352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8A7AE1-DA5D-4742-ACC2-B8A6BB72A4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6817409"/>
            <a:ext cx="371429" cy="228571"/>
          </a:xfrm>
          <a:prstGeom prst="rect">
            <a:avLst/>
          </a:prstGeom>
        </p:spPr>
      </p:pic>
      <p:sp>
        <p:nvSpPr>
          <p:cNvPr id="28" name="Textfeld 12">
            <a:extLst>
              <a:ext uri="{FF2B5EF4-FFF2-40B4-BE49-F238E27FC236}">
                <a16:creationId xmlns:a16="http://schemas.microsoft.com/office/drawing/2014/main" id="{00F98FA4-D41B-4D9B-971C-8A049613D035}"/>
              </a:ext>
            </a:extLst>
          </p:cNvPr>
          <p:cNvSpPr txBox="1"/>
          <p:nvPr/>
        </p:nvSpPr>
        <p:spPr>
          <a:xfrm>
            <a:off x="77571" y="412930"/>
            <a:ext cx="9423230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2a)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Electron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correlation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problem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: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simplifications</a:t>
            </a:r>
            <a:endParaRPr lang="de-DE" sz="3600" b="0" i="0" u="sng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912710-A4DF-43BC-A3F4-80CDB1AD83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13" y="354755"/>
            <a:ext cx="747841" cy="7478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D4546-0780-4C42-BC51-4EAA7BDBC1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649" y="651279"/>
            <a:ext cx="699038" cy="251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B148C-E590-473B-BA5D-5F57E2731E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17" y="2042695"/>
            <a:ext cx="6476190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s://latex.codecogs.com/png.latex?%5Cdpi%7B150%7D%20%5CLARGE%20%5Cmbox%7Bchoose%20decomposition%7D%5C%2C%5C%2C%5Cmathcal%7BH%7D_1%20%3D%5Cmathcal%7BH%7D_1%5E%7B%28A%29%7D%5Coplus%20%5Cmathcal%7BH%7D_1%5E%7B%28B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18" y="2233681"/>
            <a:ext cx="67341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latex.codecogs.com/png.latex?%5Cdpi%7B150%7D%20%5CLARGE%20%5Ccong%20%5Cmathcal%7BF%7D%5B%5Cmathcal%7BH%7D_1%5E%7B%28A%29%7D%5D%5Cotimes%20%5Cmathcal%7BF%7D%5B%5Cmathcal%7BH%7D_1%5E%7B%28B%29%7D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5" y="3411300"/>
            <a:ext cx="35433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latex.codecogs.com/png.latex?%5Cdpi%7B150%7D%20%5CLARGE%20%5Crightarrow%5C%2C%5C%2C%5Cmbox%7Bnotion%20of%20correlation%20and%20entanglement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0" y="5594055"/>
            <a:ext cx="70104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2">
            <a:extLst>
              <a:ext uri="{FF2B5EF4-FFF2-40B4-BE49-F238E27FC236}">
                <a16:creationId xmlns:a16="http://schemas.microsoft.com/office/drawing/2014/main" id="{156129FB-FB56-478A-9E10-F2B4DAC301D8}"/>
              </a:ext>
            </a:extLst>
          </p:cNvPr>
          <p:cNvSpPr txBox="1"/>
          <p:nvPr/>
        </p:nvSpPr>
        <p:spPr>
          <a:xfrm>
            <a:off x="666402" y="582343"/>
            <a:ext cx="9423230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2b)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Notion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of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Entanglement &amp; </a:t>
            </a:r>
            <a:r>
              <a:rPr lang="de-DE" sz="3600" b="0" i="0" u="sng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Correlation</a:t>
            </a:r>
            <a:endParaRPr lang="de-DE" sz="3600" b="0" i="0" u="sng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247A7-DB6F-43DA-8B49-13C414324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04" y="582343"/>
            <a:ext cx="720080" cy="7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485D1-E46A-4D30-8A3A-49F6B003B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81" y="861826"/>
            <a:ext cx="555235" cy="251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81247-420D-420B-AA53-59E84FA22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71" y="3522077"/>
            <a:ext cx="1000000" cy="40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5F218-FB09-4C01-94B7-57032D3BA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99" y="3565143"/>
            <a:ext cx="2257143" cy="352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1C898-FC23-4C04-A4C3-74F63E62A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82" y="4239954"/>
            <a:ext cx="7247619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latex.codecogs.com/png.latex?%5Cdpi%7B150%7D%20%5CLARGE%20%5Cunderline%7B%5Cmbox%7Bcaveat%3A%7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03" y="1249665"/>
            <a:ext cx="11430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29878" y="1967965"/>
            <a:ext cx="6820867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2" descr="https://latex.codecogs.com/png.latex?%5Cdpi%7B150%7D%20%5CLARGE%20%5Cmbox%7Bnumber%20parity%20superselection%20rule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64" y="1225180"/>
            <a:ext cx="54864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%60%60nature%20does%20not%20allow%20one%20to%20superpos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28" y="2106181"/>
            <a:ext cx="6543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even%20and%20odd%20fermion%20number%20states%27%27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5" y="2614963"/>
            <a:ext cx="61150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FC55F-73E5-4674-BB1E-22C658DCD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4715941"/>
            <a:ext cx="3533333" cy="352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B14AFD-AFCA-4796-8A94-D01292657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02" y="5940077"/>
            <a:ext cx="5104762" cy="371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8B979B-6F90-4F20-A897-2238F7294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975" y="5371840"/>
            <a:ext cx="576064" cy="354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422AC4-D1ED-4245-B04F-3482C84D80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81" y="5724053"/>
            <a:ext cx="720080" cy="720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4C0D50-77F6-4109-B22D-4E878D3B0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58" y="6003536"/>
            <a:ext cx="555235" cy="251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78386-92A1-4D30-84EB-D522067B23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70" y="5724053"/>
            <a:ext cx="828091" cy="755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7478F9-4873-4FDB-BADF-3D7855AB6E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28" y="6958198"/>
            <a:ext cx="5542857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49987-67B9-4D07-BD54-7D2778C2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79" y="2617847"/>
            <a:ext cx="4942857" cy="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FEDCF-EF89-46D0-853F-C13E88E5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79" y="3166832"/>
            <a:ext cx="3333333" cy="35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41925B-EF34-4BFE-8D9C-4150D04787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0092" y="2682232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840A59-68F9-4616-A7A2-53102F601C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9439" y="3253065"/>
            <a:ext cx="168843" cy="179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2">
            <a:extLst>
              <a:ext uri="{FF2B5EF4-FFF2-40B4-BE49-F238E27FC236}">
                <a16:creationId xmlns:a16="http://schemas.microsoft.com/office/drawing/2014/main" id="{F3DF1F76-45D7-4738-B855-0C46002846E8}"/>
              </a:ext>
            </a:extLst>
          </p:cNvPr>
          <p:cNvSpPr txBox="1"/>
          <p:nvPr/>
        </p:nvSpPr>
        <p:spPr>
          <a:xfrm>
            <a:off x="863848" y="402558"/>
            <a:ext cx="5845934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2c)</a:t>
            </a:r>
            <a:r>
              <a:rPr lang="de-DE" sz="3600" u="sng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 </a:t>
            </a:r>
            <a:r>
              <a:rPr lang="de-DE" sz="3600" u="sng" dirty="0" err="1">
                <a:solidFill>
                  <a:srgbClr val="0000FF"/>
                </a:solidFill>
                <a:ea typeface="Lucida Sans Unicode" pitchFamily="2"/>
                <a:cs typeface="Tahoma" pitchFamily="2"/>
              </a:rPr>
              <a:t>Application</a:t>
            </a:r>
            <a:r>
              <a:rPr lang="de-DE" sz="3600" u="sng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/Illustration </a:t>
            </a:r>
            <a:endParaRPr lang="de-DE" sz="3600" b="0" i="0" u="sng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C11B3-7B31-4419-849F-2F82F9F4F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7" y="2051645"/>
            <a:ext cx="6123809" cy="4095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27A8FE-5091-491C-99B9-E19F7FB98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02" y="399870"/>
            <a:ext cx="773823" cy="7738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7AEAD8-ECA6-47D9-8B4F-D433F46B5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84" y="399870"/>
            <a:ext cx="773823" cy="7738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3C891D-1858-49D7-AEE0-91B01FC41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65" y="695365"/>
            <a:ext cx="565912" cy="256008"/>
          </a:xfrm>
          <a:prstGeom prst="rect">
            <a:avLst/>
          </a:prstGeom>
        </p:spPr>
      </p:pic>
      <p:sp>
        <p:nvSpPr>
          <p:cNvPr id="37" name="Plus Sign 36">
            <a:extLst>
              <a:ext uri="{FF2B5EF4-FFF2-40B4-BE49-F238E27FC236}">
                <a16:creationId xmlns:a16="http://schemas.microsoft.com/office/drawing/2014/main" id="{19E508DA-D269-4FC4-9D36-8B4470C6BCD3}"/>
              </a:ext>
            </a:extLst>
          </p:cNvPr>
          <p:cNvSpPr/>
          <p:nvPr/>
        </p:nvSpPr>
        <p:spPr>
          <a:xfrm>
            <a:off x="8255552" y="695661"/>
            <a:ext cx="229505" cy="2313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E67C16-373F-4E95-B8F2-D5737AB26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99" y="705929"/>
            <a:ext cx="699038" cy="251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D86DA6-2EF5-44B0-B391-12907CED7B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6136" y="4211885"/>
            <a:ext cx="2905509" cy="2855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2D12E-7E81-42F4-9B28-E4FE2FE49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2051645"/>
            <a:ext cx="2085714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4BBEB-F3A0-4C25-BF28-8BB3A62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0" y="1576322"/>
            <a:ext cx="4666667" cy="409524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838F30A-F55D-461E-8690-2A63FEAC9F94}"/>
              </a:ext>
            </a:extLst>
          </p:cNvPr>
          <p:cNvSpPr/>
          <p:nvPr/>
        </p:nvSpPr>
        <p:spPr>
          <a:xfrm>
            <a:off x="5244171" y="2251725"/>
            <a:ext cx="242091" cy="7920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E302ED-0B4C-401E-B1E8-757F52683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00" y="3259837"/>
            <a:ext cx="409524" cy="29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99E3D-B7DE-4889-9004-C966A605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83" y="4858219"/>
            <a:ext cx="285714" cy="266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72D4C-CF29-4449-8042-0A29E0C55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39" y="3115821"/>
            <a:ext cx="2447619" cy="4857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F91404-F056-459F-8799-0681C239A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4" y="3272243"/>
            <a:ext cx="380952" cy="1809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2A99EA-698F-4F20-A47A-6FDAA5106AA1}"/>
              </a:ext>
            </a:extLst>
          </p:cNvPr>
          <p:cNvSpPr/>
          <p:nvPr/>
        </p:nvSpPr>
        <p:spPr>
          <a:xfrm>
            <a:off x="7773976" y="3073367"/>
            <a:ext cx="1538117" cy="4990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2341FA8-A565-48C6-95B5-71F64B0BC92E}"/>
              </a:ext>
            </a:extLst>
          </p:cNvPr>
          <p:cNvSpPr/>
          <p:nvPr/>
        </p:nvSpPr>
        <p:spPr>
          <a:xfrm>
            <a:off x="5257784" y="3802758"/>
            <a:ext cx="242091" cy="7920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E74A4-4C45-440F-A42B-DC716B6D3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4643933"/>
            <a:ext cx="1895238" cy="4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0EC2B-C342-4B4E-B40F-51E045271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5124886"/>
            <a:ext cx="2980952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D20C1D-9993-4E47-A649-5003B40A5D3F}"/>
              </a:ext>
            </a:extLst>
          </p:cNvPr>
          <p:cNvSpPr/>
          <p:nvPr/>
        </p:nvSpPr>
        <p:spPr>
          <a:xfrm>
            <a:off x="1439912" y="547797"/>
            <a:ext cx="6912769" cy="4816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1" y="2149672"/>
            <a:ext cx="3678213" cy="74295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4320244" y="5161738"/>
            <a:ext cx="699040" cy="429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6" descr="https://latex.codecogs.com/gif.latex?%5Cdpi%7B150%7D%20%5CLARGE%20E_0%20%5C%2C%3D%20%5C%2C%5Cmin_%7B%7C%5CPsi_N%5Crangle%20%5Cin%20%5Cmathcal%7BH%7D_N%7D%5C%2C%5Clangle%5CPsi_N%7C%5Chat%7BH%7D%7C%5CPsi_N%5Cr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4409214"/>
            <a:ext cx="44196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E7D1E-E499-407F-BBA7-E6CD424E7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98" y="5735513"/>
            <a:ext cx="3905250" cy="37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46ECDB-7CEA-417C-9EFD-883EEB84C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8" y="6166004"/>
            <a:ext cx="3086100" cy="35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9AF1F-A701-4059-A79B-A5C788427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2" y="6124256"/>
            <a:ext cx="2371429" cy="3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5EC93-098A-4068-9BF8-076A95EFB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803781"/>
            <a:ext cx="6302448" cy="474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FD05B-A71D-43B6-9C1E-45771DAA63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58" y="3007277"/>
            <a:ext cx="3752381" cy="3714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A51F1F2-7D1C-4B55-9ADA-296E1BA09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81" y="4361059"/>
            <a:ext cx="1804945" cy="180494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FC1BF05-AEE0-433D-AB4F-D299D9440D1A}"/>
              </a:ext>
            </a:extLst>
          </p:cNvPr>
          <p:cNvSpPr/>
          <p:nvPr/>
        </p:nvSpPr>
        <p:spPr>
          <a:xfrm>
            <a:off x="8584231" y="3620850"/>
            <a:ext cx="1102195" cy="87957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CE3905-5242-4169-9987-535837DFB2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73" y="3792628"/>
            <a:ext cx="600454" cy="211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CA6EFC-129F-45F2-8AAB-5A4CD25D5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60" y="4062478"/>
            <a:ext cx="822532" cy="2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068E2-3D73-4A6D-B845-4F687FDC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4" y="1000158"/>
            <a:ext cx="8676190" cy="37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18C6E-69AA-4E30-A086-A7FE462A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6710683"/>
            <a:ext cx="3980952" cy="228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7ACB22-2E89-4EA3-ABA9-12258D6A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34" y="1908647"/>
            <a:ext cx="2257191" cy="15841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A810DC-B719-40A1-897B-E64B20A80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6" y="2372163"/>
            <a:ext cx="3990476" cy="657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962C9-FA76-4158-B919-DFCA29B85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60" y="3758591"/>
            <a:ext cx="6676190" cy="4095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6A6341-EED3-407F-AA7E-B4C1AEB17764}"/>
              </a:ext>
            </a:extLst>
          </p:cNvPr>
          <p:cNvCxnSpPr/>
          <p:nvPr/>
        </p:nvCxnSpPr>
        <p:spPr>
          <a:xfrm>
            <a:off x="2273972" y="3029306"/>
            <a:ext cx="0" cy="63924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F012515-9221-4A33-8DBF-0971B5F8E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6" y="3160776"/>
            <a:ext cx="914286" cy="2285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862DA7-CDE7-4358-A5D5-2B11BC300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6" y="3439977"/>
            <a:ext cx="648848" cy="2285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64E784-4116-4F20-8C2F-5325AC792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46" y="5488814"/>
            <a:ext cx="133333" cy="257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66AF42-07A3-480E-9872-D70E2E295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02" y="5978857"/>
            <a:ext cx="247619" cy="27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69240E-B65D-4D34-A655-765F12640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92" y="5617385"/>
            <a:ext cx="568050" cy="409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F2C98E-5242-4EE7-A63A-4161BCF250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7914" y="4378773"/>
            <a:ext cx="4248472" cy="30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4B7A4-42C5-44DB-9CC3-CE67BF4C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533"/>
            <a:ext cx="10008864" cy="547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C2B8A-BA89-441F-8FC4-68D82F382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87" y="6863635"/>
            <a:ext cx="6790476" cy="228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95A77-EDB7-484D-91F4-F596097C4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48" y="7138218"/>
            <a:ext cx="5723809" cy="22857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E6F627E-B339-4B94-A1D7-D6CF09B21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07403"/>
              </p:ext>
            </p:extLst>
          </p:nvPr>
        </p:nvGraphicFramePr>
        <p:xfrm>
          <a:off x="1679575" y="1539875"/>
          <a:ext cx="67198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" name="Acrobat Document" r:id="rId6" imgW="0" imgH="0" progId="AcroExch.Document.DC">
                  <p:embed/>
                </p:oleObj>
              </mc:Choice>
              <mc:Fallback>
                <p:oleObj name="Acrobat Document" r:id="rId6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679575" y="1539875"/>
                        <a:ext cx="6719888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D801BD0-175C-406D-BDA9-7FD7019DBE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263"/>
          <a:stretch/>
        </p:blipFill>
        <p:spPr>
          <a:xfrm>
            <a:off x="1079872" y="1775032"/>
            <a:ext cx="8058296" cy="4256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12BA4-131F-473F-8161-2607A914ED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52" y="491277"/>
            <a:ext cx="6933333" cy="4095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EA467E-FA9B-40DA-B81F-8F1475C4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90" y="1964611"/>
            <a:ext cx="649515" cy="410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D965D-613B-4A74-BC55-1D441909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6936975"/>
            <a:ext cx="6790476" cy="2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E98F2-7EB8-48D8-83E5-DAD4444B4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0" y="7189494"/>
            <a:ext cx="5723809" cy="2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1A67F-AF1D-4869-AD15-97F56A7D4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4" y="2398779"/>
            <a:ext cx="1617975" cy="636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B03BD8-9EFA-4123-B8F6-31C631B6D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762" y="1426062"/>
            <a:ext cx="2215141" cy="21330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CD8701-6592-460A-99C8-3F124C153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963" y="4466203"/>
            <a:ext cx="2189026" cy="2107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7C50A6-7F5F-444F-8CA3-838CA8E42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432" y="4483203"/>
            <a:ext cx="2189026" cy="210795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4B0DC7B-4D5E-4D3B-8B05-DDD8730409DB}"/>
              </a:ext>
            </a:extLst>
          </p:cNvPr>
          <p:cNvGrpSpPr/>
          <p:nvPr/>
        </p:nvGrpSpPr>
        <p:grpSpPr>
          <a:xfrm>
            <a:off x="8417526" y="1541569"/>
            <a:ext cx="736582" cy="2289349"/>
            <a:chOff x="8719562" y="1261352"/>
            <a:chExt cx="736582" cy="228934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EB5EDEB-DE17-41E3-A7F4-ABB63898968D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19562" y="1261352"/>
              <a:ext cx="231820" cy="22893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55D733-6149-4823-A8E8-0ECE3C140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792" y="1283729"/>
              <a:ext cx="342857" cy="26666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4CC84A9-4EC4-408F-BB2A-8AC4A8D40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490" y="3197698"/>
              <a:ext cx="504762" cy="26666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E9ABE2-B636-4C51-A85C-DD1F219C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14" y="1891476"/>
              <a:ext cx="495238" cy="26666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4842209-5A49-40AA-9A6D-EB6C65D5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382" y="2540617"/>
              <a:ext cx="504762" cy="266667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B152467-57EF-4F45-A45A-AD634F77C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448">
            <a:off x="3398248" y="4071930"/>
            <a:ext cx="1057143" cy="2476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86CAA01-8147-4ECE-ABBD-A7EE072089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373">
            <a:off x="5329669" y="4037800"/>
            <a:ext cx="933333" cy="209524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D9AAE20D-9D31-4C6D-A8B4-B648A9BD579E}"/>
              </a:ext>
            </a:extLst>
          </p:cNvPr>
          <p:cNvSpPr/>
          <p:nvPr/>
        </p:nvSpPr>
        <p:spPr>
          <a:xfrm rot="2757215">
            <a:off x="3515745" y="3493311"/>
            <a:ext cx="776845" cy="141680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B7DDB56E-1A18-40CE-B074-EC7266B379C0}"/>
              </a:ext>
            </a:extLst>
          </p:cNvPr>
          <p:cNvSpPr/>
          <p:nvPr/>
        </p:nvSpPr>
        <p:spPr>
          <a:xfrm rot="18962403">
            <a:off x="5407912" y="3494189"/>
            <a:ext cx="776845" cy="141680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94517-4C20-45E5-8F99-6CAFAA1662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2" y="455272"/>
            <a:ext cx="7485714" cy="37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61093-3925-4061-BB08-E689D87655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20" y="2200980"/>
            <a:ext cx="542582" cy="4747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587B72D-3904-4332-85A1-850E0DA75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16" y="4157174"/>
            <a:ext cx="3357818" cy="2714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EBCC0-4DCB-49F8-8E3B-DAFB8B538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3" y="496559"/>
            <a:ext cx="7076190" cy="3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1B825-2745-45F8-80A8-8A0944AA5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1" y="1669673"/>
            <a:ext cx="4228571" cy="27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B343E2-9AD6-40CF-B781-EA513324A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1" y="2613715"/>
            <a:ext cx="8119293" cy="810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CFBA3-5F95-4EE4-87BD-ECD74D81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49" y="1785101"/>
            <a:ext cx="2464363" cy="157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CF8C5-3078-48FE-BBF9-FED083E20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49" y="1233404"/>
            <a:ext cx="2464363" cy="1148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A02CF8-DCFE-4278-83B1-2AA1615C0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2" y="4164451"/>
            <a:ext cx="3419048" cy="3523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2D3C38-0C3D-47E7-8D3C-2351FDC1C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4824421"/>
            <a:ext cx="2476190" cy="409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81A27A-75C2-49A2-B892-A0478B221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7" y="6012085"/>
            <a:ext cx="1533333" cy="428571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96F499AE-9A52-4BCC-99F3-46A1D42A37DF}"/>
              </a:ext>
            </a:extLst>
          </p:cNvPr>
          <p:cNvSpPr/>
          <p:nvPr/>
        </p:nvSpPr>
        <p:spPr>
          <a:xfrm>
            <a:off x="2569994" y="5436021"/>
            <a:ext cx="360040" cy="4539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592182-9154-4537-948A-8C4DAFC31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74" y="3804010"/>
            <a:ext cx="1008112" cy="3217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876E23-A369-4666-86AE-ECFBFE2F50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30" y="6914507"/>
            <a:ext cx="200000" cy="20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9B4996-F40D-4E4C-A7A9-E0C8A5A87C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5400044"/>
            <a:ext cx="209524" cy="20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2534FC-8A1B-43B1-9B28-2759B6ACAC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10" y="7136383"/>
            <a:ext cx="2809524" cy="2285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271D45-DAB5-4736-9A75-2266CF5FEC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3" y="4624421"/>
            <a:ext cx="676190" cy="20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AE1C9C-0EE4-4E77-9FD0-FDDB04259D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76" y="5463011"/>
            <a:ext cx="628571" cy="20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6D5476-6C29-4310-91E0-CD9A1B8D65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4" y="6029630"/>
            <a:ext cx="323810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66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66C0C1-3EFA-421B-91CB-F16FE5EFDAAE}"/>
              </a:ext>
            </a:extLst>
          </p:cNvPr>
          <p:cNvGrpSpPr/>
          <p:nvPr/>
        </p:nvGrpSpPr>
        <p:grpSpPr>
          <a:xfrm>
            <a:off x="1940312" y="14138"/>
            <a:ext cx="5134389" cy="1870791"/>
            <a:chOff x="1706123" y="3997278"/>
            <a:chExt cx="6718565" cy="2518859"/>
          </a:xfrm>
        </p:grpSpPr>
        <p:pic>
          <p:nvPicPr>
            <p:cNvPr id="4" name="Picture 3" descr="A picture containing sitting, dark, table, computer&#10;&#10;Description automatically generated">
              <a:extLst>
                <a:ext uri="{FF2B5EF4-FFF2-40B4-BE49-F238E27FC236}">
                  <a16:creationId xmlns:a16="http://schemas.microsoft.com/office/drawing/2014/main" id="{4FCB3766-988D-4BBE-A3AA-3BFE20747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615" y="3997278"/>
              <a:ext cx="4022913" cy="189590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116D87-6827-4FBA-915C-3AB9F564647D}"/>
                </a:ext>
              </a:extLst>
            </p:cNvPr>
            <p:cNvGrpSpPr/>
            <p:nvPr/>
          </p:nvGrpSpPr>
          <p:grpSpPr>
            <a:xfrm>
              <a:off x="1706123" y="5508029"/>
              <a:ext cx="6718565" cy="1008108"/>
              <a:chOff x="1706123" y="5508029"/>
              <a:chExt cx="6718565" cy="100810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9F5BC-3982-4742-A83F-B1AF8BDADC42}"/>
                  </a:ext>
                </a:extLst>
              </p:cNvPr>
              <p:cNvSpPr/>
              <p:nvPr/>
            </p:nvSpPr>
            <p:spPr>
              <a:xfrm>
                <a:off x="5544368" y="5508029"/>
                <a:ext cx="2880320" cy="1008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094F0BA-4861-4B74-8638-10E79DB8E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8610" y="5606646"/>
                <a:ext cx="2638095" cy="40952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B11C99E-5C8C-41E5-A557-F8DE62400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766" y="6048653"/>
                <a:ext cx="1409524" cy="361905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F3EBCF-5D40-4B44-B08C-394E099A2024}"/>
                  </a:ext>
                </a:extLst>
              </p:cNvPr>
              <p:cNvSpPr/>
              <p:nvPr/>
            </p:nvSpPr>
            <p:spPr>
              <a:xfrm>
                <a:off x="1706123" y="5508029"/>
                <a:ext cx="2640310" cy="10081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A12407E-F01D-464A-BCB1-CED310A58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7930" y="5622513"/>
                <a:ext cx="1504762" cy="36190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F8255B2-BEBE-4306-9B63-1CF985D59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383" y="6053782"/>
                <a:ext cx="1409524" cy="361905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CB334-DC14-4836-9C42-249516885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4" y="2360101"/>
            <a:ext cx="1238095" cy="971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7710C6-C934-45D3-9CD4-9BB92BCC3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30" y="2493215"/>
            <a:ext cx="609524" cy="542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F710DF-8C56-4CBE-A9AA-C87988B1B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73" y="2483817"/>
            <a:ext cx="361905" cy="409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E67338-E6B8-4074-B3D0-4D26AF16F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2" y="2450363"/>
            <a:ext cx="3228571" cy="4095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1D3D86-9748-410B-B696-A2060D4AC2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659" y="1896897"/>
            <a:ext cx="1558343" cy="15543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5C86D-004A-4235-8AD8-F51257965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95" y="1171162"/>
            <a:ext cx="692054" cy="714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E78E17-7B50-4047-9A16-6FF718E220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44" y="2298077"/>
            <a:ext cx="464302" cy="784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94F3D0-676F-4578-99B5-1685147940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74" y="2626462"/>
            <a:ext cx="266667" cy="952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1742F03-F0ED-458F-B9B7-135BA670B43A}"/>
              </a:ext>
            </a:extLst>
          </p:cNvPr>
          <p:cNvSpPr/>
          <p:nvPr/>
        </p:nvSpPr>
        <p:spPr>
          <a:xfrm>
            <a:off x="1236249" y="3801195"/>
            <a:ext cx="7848872" cy="1008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9CA609F-BDBE-491A-BC36-AB1307B1B3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7" y="5739610"/>
            <a:ext cx="6200000" cy="3714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2A81BCC-F018-4818-AB44-7B6EB83A77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09" y="6639800"/>
            <a:ext cx="7580952" cy="3619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AA36AA-28A9-45BB-B32B-56F62161C9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20" y="6311937"/>
            <a:ext cx="436590" cy="155925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A0C4D0F-8CCD-45E7-8DCD-A159B99BE7BA}"/>
              </a:ext>
            </a:extLst>
          </p:cNvPr>
          <p:cNvSpPr/>
          <p:nvPr/>
        </p:nvSpPr>
        <p:spPr>
          <a:xfrm>
            <a:off x="1086080" y="5512402"/>
            <a:ext cx="8038069" cy="1701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DD19C7-3FA5-4C92-92B2-6DBF3C95582C}"/>
              </a:ext>
            </a:extLst>
          </p:cNvPr>
          <p:cNvGrpSpPr/>
          <p:nvPr/>
        </p:nvGrpSpPr>
        <p:grpSpPr>
          <a:xfrm>
            <a:off x="8564279" y="5406921"/>
            <a:ext cx="1119739" cy="780992"/>
            <a:chOff x="8121878" y="6277348"/>
            <a:chExt cx="1582131" cy="101978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F2AA575-C9D0-498E-A293-98B3BB113F9F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3EA0409-3563-4E8F-950D-32983FC3B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CECD88B-7D34-4A6A-AE16-C460FA5C8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7EDA860-F17C-422B-8892-CA1156DEF1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43" y="4140553"/>
            <a:ext cx="733333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5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9A318BA-A158-4322-ADAB-8076DF822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47" y="2195348"/>
            <a:ext cx="1150780" cy="11507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8BAA72-C846-4ABA-9996-B87AEF7FB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79" y="2195922"/>
            <a:ext cx="1150780" cy="1150780"/>
          </a:xfrm>
          <a:prstGeom prst="rect">
            <a:avLst/>
          </a:prstGeom>
        </p:spPr>
      </p:pic>
      <p:sp>
        <p:nvSpPr>
          <p:cNvPr id="55" name="Plus Sign 54">
            <a:extLst>
              <a:ext uri="{FF2B5EF4-FFF2-40B4-BE49-F238E27FC236}">
                <a16:creationId xmlns:a16="http://schemas.microsoft.com/office/drawing/2014/main" id="{D881252B-0C6B-4E0B-8A22-4F2335E1D580}"/>
              </a:ext>
            </a:extLst>
          </p:cNvPr>
          <p:cNvSpPr/>
          <p:nvPr/>
        </p:nvSpPr>
        <p:spPr>
          <a:xfrm>
            <a:off x="4733137" y="2581780"/>
            <a:ext cx="400185" cy="44818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2768C9F-87E3-488E-910B-056ACB6AC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22" y="2640110"/>
            <a:ext cx="839229" cy="379652"/>
          </a:xfrm>
          <a:prstGeom prst="rect">
            <a:avLst/>
          </a:prstGeom>
        </p:spPr>
      </p:pic>
      <p:pic>
        <p:nvPicPr>
          <p:cNvPr id="28" name="Picture 27" descr="A picture containing sitting, dark, table, computer&#10;&#10;Description automatically generated">
            <a:extLst>
              <a:ext uri="{FF2B5EF4-FFF2-40B4-BE49-F238E27FC236}">
                <a16:creationId xmlns:a16="http://schemas.microsoft.com/office/drawing/2014/main" id="{A74E35B5-4E3C-4050-B55E-6B98BB62B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15" y="4213302"/>
            <a:ext cx="4022913" cy="18959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A0535A-7BA0-4DDC-939B-C0FE30288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7" y="2655994"/>
            <a:ext cx="1018973" cy="3668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28AFB0-61D0-416D-89D3-1B71B517FFFE}"/>
              </a:ext>
            </a:extLst>
          </p:cNvPr>
          <p:cNvSpPr/>
          <p:nvPr/>
        </p:nvSpPr>
        <p:spPr>
          <a:xfrm>
            <a:off x="5544368" y="5724053"/>
            <a:ext cx="2880320" cy="100810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362C6A-08AE-447B-9561-7EE49904F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10" y="5822670"/>
            <a:ext cx="2638095" cy="40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D6133-CE4E-4473-9A44-16AA52264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66" y="6264677"/>
            <a:ext cx="1409524" cy="3619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2EB7AF8-B521-4BC8-860A-E263A63A19FB}"/>
              </a:ext>
            </a:extLst>
          </p:cNvPr>
          <p:cNvSpPr/>
          <p:nvPr/>
        </p:nvSpPr>
        <p:spPr>
          <a:xfrm>
            <a:off x="1706123" y="5724053"/>
            <a:ext cx="2640310" cy="100810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B1B8B-369F-45CE-AB95-385B049E9B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30" y="5838537"/>
            <a:ext cx="1504762" cy="361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6B9A4-0B84-41F2-BD52-946A47735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3" y="6269806"/>
            <a:ext cx="1409524" cy="3619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BC2BD-E1CE-4FE3-BAA5-98A3128C05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20" y="3481663"/>
            <a:ext cx="2271142" cy="221227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48CF8C9-ACF6-4547-A7D2-1091595F207D}"/>
              </a:ext>
            </a:extLst>
          </p:cNvPr>
          <p:cNvSpPr/>
          <p:nvPr/>
        </p:nvSpPr>
        <p:spPr>
          <a:xfrm>
            <a:off x="3385057" y="2086232"/>
            <a:ext cx="3096344" cy="13681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8EFFF57-76CE-492A-94BE-52445E687F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443" y="3475310"/>
            <a:ext cx="2275777" cy="22591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E442770-EB5A-4FD2-AA81-9188C448FF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511596"/>
            <a:ext cx="2759835" cy="4537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38091F6-71B8-4AC0-BF99-ADCA8D2ADF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46" y="504158"/>
            <a:ext cx="2722640" cy="4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4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5F930DA-13FD-49A2-9981-0FB0F802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14" y="2836213"/>
            <a:ext cx="1838095" cy="2952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0B3F47-8793-4100-BC27-30A5FABE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42" y="3656499"/>
            <a:ext cx="2523809" cy="3714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CC4484-5E64-40ED-A8C4-0FF9FB8E5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4" y="2640578"/>
            <a:ext cx="1771429" cy="29523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C348612-4AB8-4EC8-BABE-BD06CFD6F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4" y="3172297"/>
            <a:ext cx="3209524" cy="3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87D1B-FCC5-4F27-85C6-7BB5D7933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81" y="3643130"/>
            <a:ext cx="2466667" cy="37142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85F7B2F-8B10-4028-9577-847FFE9BEAC9}"/>
              </a:ext>
            </a:extLst>
          </p:cNvPr>
          <p:cNvSpPr/>
          <p:nvPr/>
        </p:nvSpPr>
        <p:spPr>
          <a:xfrm>
            <a:off x="698308" y="2352546"/>
            <a:ext cx="3552128" cy="20056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50CFE2-0616-49E0-8F0C-9E7AD12CB780}"/>
              </a:ext>
            </a:extLst>
          </p:cNvPr>
          <p:cNvSpPr/>
          <p:nvPr/>
        </p:nvSpPr>
        <p:spPr>
          <a:xfrm>
            <a:off x="5868979" y="2465101"/>
            <a:ext cx="3552128" cy="19428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BA8582-A066-42CE-AE47-E3FCC8BAC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7" y="5048681"/>
            <a:ext cx="2466667" cy="3523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8874E8-CE1E-4B26-971F-80FB321F69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90" y="6328667"/>
            <a:ext cx="2866667" cy="352381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3B7E034D-1726-490F-9297-0A6CA23D103E}"/>
              </a:ext>
            </a:extLst>
          </p:cNvPr>
          <p:cNvSpPr/>
          <p:nvPr/>
        </p:nvSpPr>
        <p:spPr>
          <a:xfrm>
            <a:off x="3601802" y="4881552"/>
            <a:ext cx="3076100" cy="6922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8AF84B-962B-40A8-B247-8729CFB5A07B}"/>
              </a:ext>
            </a:extLst>
          </p:cNvPr>
          <p:cNvGrpSpPr/>
          <p:nvPr/>
        </p:nvGrpSpPr>
        <p:grpSpPr>
          <a:xfrm>
            <a:off x="6289764" y="4960727"/>
            <a:ext cx="1119739" cy="780992"/>
            <a:chOff x="8121878" y="6277348"/>
            <a:chExt cx="1582131" cy="101978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39A884-DD3B-4314-B5CA-33FFFE805D70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2FF55B6-1D55-4D0A-9757-81A92183A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5930B5A-A60F-48EB-A1A2-0FCEEB9F5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2693F9-6D73-43AF-A195-185E6502FC09}"/>
              </a:ext>
            </a:extLst>
          </p:cNvPr>
          <p:cNvCxnSpPr>
            <a:cxnSpLocks/>
          </p:cNvCxnSpPr>
          <p:nvPr/>
        </p:nvCxnSpPr>
        <p:spPr>
          <a:xfrm flipH="1">
            <a:off x="5688384" y="4149336"/>
            <a:ext cx="718631" cy="7313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B7AF8-B521-4BC8-860A-E263A63A19FB}"/>
              </a:ext>
            </a:extLst>
          </p:cNvPr>
          <p:cNvSpPr/>
          <p:nvPr/>
        </p:nvSpPr>
        <p:spPr>
          <a:xfrm>
            <a:off x="3656051" y="355563"/>
            <a:ext cx="2922067" cy="12053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B1B8B-369F-45CE-AB95-385B049E9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58" y="526949"/>
            <a:ext cx="1504762" cy="361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6B9A4-0B84-41F2-BD52-946A47735F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8" y="1054921"/>
            <a:ext cx="1409524" cy="361905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615AD287-E358-49FF-BAA2-91D332C835CB}"/>
              </a:ext>
            </a:extLst>
          </p:cNvPr>
          <p:cNvSpPr/>
          <p:nvPr/>
        </p:nvSpPr>
        <p:spPr>
          <a:xfrm>
            <a:off x="5885056" y="6081949"/>
            <a:ext cx="3536051" cy="78099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BC405D-2CC7-4339-AFFD-CB943CD004D3}"/>
              </a:ext>
            </a:extLst>
          </p:cNvPr>
          <p:cNvGrpSpPr/>
          <p:nvPr/>
        </p:nvGrpSpPr>
        <p:grpSpPr>
          <a:xfrm>
            <a:off x="4971813" y="6156683"/>
            <a:ext cx="1119739" cy="780992"/>
            <a:chOff x="8121878" y="6277348"/>
            <a:chExt cx="1582131" cy="101978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40147D-EFA5-4CC6-B76A-1D611361E1A8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56DA50-4B69-4AE1-BF16-1D03175E2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0FDF167-9282-4A68-804C-0AD88ED04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69CA5E-59AA-4B0D-ABD3-28CDFCF644B1}"/>
              </a:ext>
            </a:extLst>
          </p:cNvPr>
          <p:cNvCxnSpPr>
            <a:cxnSpLocks/>
          </p:cNvCxnSpPr>
          <p:nvPr/>
        </p:nvCxnSpPr>
        <p:spPr>
          <a:xfrm flipH="1">
            <a:off x="8115850" y="4217318"/>
            <a:ext cx="587726" cy="1866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A2B4C4-2605-421B-B815-68937B886F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8" y="3271484"/>
            <a:ext cx="276190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2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68EF35D-12C7-438D-94CC-FA235AEC853F}"/>
              </a:ext>
            </a:extLst>
          </p:cNvPr>
          <p:cNvSpPr/>
          <p:nvPr/>
        </p:nvSpPr>
        <p:spPr>
          <a:xfrm>
            <a:off x="130845" y="4912912"/>
            <a:ext cx="2718259" cy="21724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5F7B2F-8B10-4028-9577-847FFE9BEAC9}"/>
              </a:ext>
            </a:extLst>
          </p:cNvPr>
          <p:cNvSpPr/>
          <p:nvPr/>
        </p:nvSpPr>
        <p:spPr>
          <a:xfrm>
            <a:off x="3034088" y="4806826"/>
            <a:ext cx="2414070" cy="14220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5F48AE-7B86-46D5-BD48-93689B4FE4B1}"/>
              </a:ext>
            </a:extLst>
          </p:cNvPr>
          <p:cNvCxnSpPr>
            <a:cxnSpLocks/>
          </p:cNvCxnSpPr>
          <p:nvPr/>
        </p:nvCxnSpPr>
        <p:spPr>
          <a:xfrm>
            <a:off x="3221557" y="4053851"/>
            <a:ext cx="332231" cy="8590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1C5D28-C997-49E0-89B7-923612CA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" y="5377127"/>
            <a:ext cx="2085714" cy="295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2A28F-2DCD-4762-B0C9-FB364862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" y="5878415"/>
            <a:ext cx="2171429" cy="2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87797C-3495-4EA0-BB01-B6C35D9FD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2" y="6343726"/>
            <a:ext cx="2000000" cy="352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A90C6-9B8D-4A30-AB02-73CF59F64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1" y="5066359"/>
            <a:ext cx="1219048" cy="3523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F074AE-76BC-4590-A1B0-0B2C887146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9" y="5538744"/>
            <a:ext cx="1838095" cy="3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9B44B6-9A06-4991-8976-6C2C77AB64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39" y="2932206"/>
            <a:ext cx="1247619" cy="29523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5054D7-FF31-4548-8B2D-B5110BB0C340}"/>
              </a:ext>
            </a:extLst>
          </p:cNvPr>
          <p:cNvSpPr/>
          <p:nvPr/>
        </p:nvSpPr>
        <p:spPr>
          <a:xfrm>
            <a:off x="1439912" y="2737610"/>
            <a:ext cx="2592287" cy="13564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B1F117-536F-4B71-8940-6228DA3CA089}"/>
              </a:ext>
            </a:extLst>
          </p:cNvPr>
          <p:cNvGrpSpPr/>
          <p:nvPr/>
        </p:nvGrpSpPr>
        <p:grpSpPr>
          <a:xfrm>
            <a:off x="3681253" y="5997781"/>
            <a:ext cx="1119739" cy="780992"/>
            <a:chOff x="8121878" y="6277348"/>
            <a:chExt cx="1582131" cy="101978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FC74531-8281-45D0-857B-68B186945D05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CDAF6C9-6DB0-4D08-9595-CBE15D105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7FA0C7F-64CF-45BE-91E6-482AB46F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6512307-3F47-4E30-BF3D-7C05176DA5A3}"/>
              </a:ext>
            </a:extLst>
          </p:cNvPr>
          <p:cNvCxnSpPr>
            <a:cxnSpLocks/>
          </p:cNvCxnSpPr>
          <p:nvPr/>
        </p:nvCxnSpPr>
        <p:spPr>
          <a:xfrm flipH="1">
            <a:off x="1583928" y="4013614"/>
            <a:ext cx="482111" cy="905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2644E8C1-DC86-402F-9A35-440F8CFBC9F5}"/>
              </a:ext>
            </a:extLst>
          </p:cNvPr>
          <p:cNvSpPr/>
          <p:nvPr/>
        </p:nvSpPr>
        <p:spPr>
          <a:xfrm>
            <a:off x="6690806" y="2790031"/>
            <a:ext cx="2426681" cy="13040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49B20C6-0D05-4318-A5C7-4C9CEA3C98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07" y="3022627"/>
            <a:ext cx="1066667" cy="2761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08AA00-E76A-4B47-AD3C-0FCF6CAE31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38" y="3442035"/>
            <a:ext cx="2047619" cy="352381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364AEA-8A94-42AF-9E0E-C983B425214C}"/>
              </a:ext>
            </a:extLst>
          </p:cNvPr>
          <p:cNvCxnSpPr>
            <a:cxnSpLocks/>
          </p:cNvCxnSpPr>
          <p:nvPr/>
        </p:nvCxnSpPr>
        <p:spPr>
          <a:xfrm flipH="1">
            <a:off x="7857040" y="4077412"/>
            <a:ext cx="9599" cy="6461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77B2F78A-2BA9-4921-9A98-DE032A6EFCDE}"/>
              </a:ext>
            </a:extLst>
          </p:cNvPr>
          <p:cNvSpPr/>
          <p:nvPr/>
        </p:nvSpPr>
        <p:spPr>
          <a:xfrm>
            <a:off x="6404377" y="4723582"/>
            <a:ext cx="3460471" cy="14772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1923CD4-37A0-419F-937B-B0E3782C18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8" y="5509374"/>
            <a:ext cx="2466667" cy="371429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6BE5F-D3B8-4764-870D-735983F29F33}"/>
              </a:ext>
            </a:extLst>
          </p:cNvPr>
          <p:cNvGrpSpPr/>
          <p:nvPr/>
        </p:nvGrpSpPr>
        <p:grpSpPr>
          <a:xfrm>
            <a:off x="8368087" y="3717169"/>
            <a:ext cx="1119739" cy="780992"/>
            <a:chOff x="8121878" y="6277348"/>
            <a:chExt cx="1582131" cy="101978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3AC3478-66B8-4BF8-A4C3-76271D91E0DC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113E664-8A58-43B6-AEBB-0B12D3FF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485366A-FB70-4D0F-A621-E2A27004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B7AF8-B521-4BC8-860A-E263A63A19FB}"/>
              </a:ext>
            </a:extLst>
          </p:cNvPr>
          <p:cNvSpPr/>
          <p:nvPr/>
        </p:nvSpPr>
        <p:spPr>
          <a:xfrm>
            <a:off x="3617956" y="566796"/>
            <a:ext cx="2922067" cy="12053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7A83C02-565B-4598-BA38-B1958E9A4D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72" y="721937"/>
            <a:ext cx="2638095" cy="4095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FFC028-1E8E-4B58-A1FB-9876283173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43" y="1253709"/>
            <a:ext cx="1409524" cy="361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EB101-D144-4037-A186-AD4685284D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37" y="5060562"/>
            <a:ext cx="2800000" cy="352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BEE25-CA6B-4D24-B2E9-8732BA7501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3" y="3398532"/>
            <a:ext cx="2038095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54" grpId="0" animBg="1"/>
      <p:bldP spid="68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069E3F5-BEE2-49BB-9B89-4CD2172C774F}"/>
              </a:ext>
            </a:extLst>
          </p:cNvPr>
          <p:cNvSpPr/>
          <p:nvPr/>
        </p:nvSpPr>
        <p:spPr>
          <a:xfrm>
            <a:off x="589579" y="4127257"/>
            <a:ext cx="9203261" cy="210085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sitting, dark, table, computer&#10;&#10;Description automatically generated">
            <a:extLst>
              <a:ext uri="{FF2B5EF4-FFF2-40B4-BE49-F238E27FC236}">
                <a16:creationId xmlns:a16="http://schemas.microsoft.com/office/drawing/2014/main" id="{F7B054F4-8FE4-4D93-9111-5A0C4156E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47" y="120524"/>
            <a:ext cx="4022913" cy="1895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A27407-7528-4BBD-9409-95024035D8A1}"/>
              </a:ext>
            </a:extLst>
          </p:cNvPr>
          <p:cNvSpPr/>
          <p:nvPr/>
        </p:nvSpPr>
        <p:spPr>
          <a:xfrm>
            <a:off x="5543700" y="1631275"/>
            <a:ext cx="2880320" cy="100810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52280-A1E0-42E6-8CBC-F6DE1FA2D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42" y="1729892"/>
            <a:ext cx="2638095" cy="4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268E7-5D45-41CE-94E3-85809B708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98" y="2171899"/>
            <a:ext cx="1409524" cy="361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DFA024-40E4-4095-9C6C-498E4487FC8B}"/>
              </a:ext>
            </a:extLst>
          </p:cNvPr>
          <p:cNvSpPr/>
          <p:nvPr/>
        </p:nvSpPr>
        <p:spPr>
          <a:xfrm>
            <a:off x="1705455" y="1631275"/>
            <a:ext cx="2640310" cy="100810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D92C4-0C30-4EA7-9646-D497703B0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62" y="1745759"/>
            <a:ext cx="1504762" cy="361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55A43-1C97-4E9C-ACF6-2333A76F8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15" y="2177028"/>
            <a:ext cx="1409524" cy="3619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5E106-0F3A-488D-BF57-8AABFBFAB681}"/>
              </a:ext>
            </a:extLst>
          </p:cNvPr>
          <p:cNvGrpSpPr/>
          <p:nvPr/>
        </p:nvGrpSpPr>
        <p:grpSpPr>
          <a:xfrm>
            <a:off x="4983830" y="533173"/>
            <a:ext cx="1119739" cy="780992"/>
            <a:chOff x="8121878" y="6277348"/>
            <a:chExt cx="1582131" cy="101978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36159-5F12-4BBE-8DDA-3B2D73004FCA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C1E417-7E8A-4379-A2B9-8FF4A1A2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8418CF-B99D-4C5C-AD69-2798099A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464B91A-B639-4734-8AD8-BDF59AE37E59}"/>
              </a:ext>
            </a:extLst>
          </p:cNvPr>
          <p:cNvSpPr/>
          <p:nvPr/>
        </p:nvSpPr>
        <p:spPr>
          <a:xfrm rot="5400000">
            <a:off x="4560550" y="-318128"/>
            <a:ext cx="1103542" cy="7200801"/>
          </a:xfrm>
          <a:prstGeom prst="rightBrace">
            <a:avLst>
              <a:gd name="adj1" fmla="val 41087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435007-BDCE-4931-87D5-E2BC9A827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5821883"/>
            <a:ext cx="1180952" cy="3523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B0895F-2AA5-47F9-A2B5-EA1A8E6B6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85" y="5821883"/>
            <a:ext cx="1685714" cy="3523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7F2815-9AC5-4720-9DA2-AED615AF5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5829783"/>
            <a:ext cx="2809524" cy="2761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582E2B-3D33-4FEF-91B3-DE2472B7D8F3}"/>
              </a:ext>
            </a:extLst>
          </p:cNvPr>
          <p:cNvSpPr/>
          <p:nvPr/>
        </p:nvSpPr>
        <p:spPr>
          <a:xfrm>
            <a:off x="790908" y="4377069"/>
            <a:ext cx="4281863" cy="10589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ED9321-24BA-4F25-A614-76578EB38857}"/>
              </a:ext>
            </a:extLst>
          </p:cNvPr>
          <p:cNvSpPr/>
          <p:nvPr/>
        </p:nvSpPr>
        <p:spPr>
          <a:xfrm>
            <a:off x="5286615" y="4377069"/>
            <a:ext cx="4281863" cy="10589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0A17AF-CB77-4837-BB61-1FFFB9944E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03" y="4499917"/>
            <a:ext cx="3504762" cy="352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A65469-E737-442C-9C84-E010B10580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0" y="5010018"/>
            <a:ext cx="3866667" cy="352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9F0FA-1FD8-4B16-95B9-370C7650D2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2" y="4483148"/>
            <a:ext cx="3285714" cy="3714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3DC634-E244-49EB-9099-5E1FA96080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4" y="4981045"/>
            <a:ext cx="3923809" cy="37142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E8BC114-F5AB-4EFE-B358-E545BFB6927F}"/>
              </a:ext>
            </a:extLst>
          </p:cNvPr>
          <p:cNvGrpSpPr/>
          <p:nvPr/>
        </p:nvGrpSpPr>
        <p:grpSpPr>
          <a:xfrm>
            <a:off x="8831793" y="3873742"/>
            <a:ext cx="1119739" cy="780992"/>
            <a:chOff x="8121878" y="6277348"/>
            <a:chExt cx="1582131" cy="101978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C92F48-286E-4A31-94DD-63F67A68E959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F203FB8-4096-48EB-B870-52623352D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07FC98-A104-4F98-BD92-093B3C2F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C184B9-8413-424D-9759-303239825431}"/>
              </a:ext>
            </a:extLst>
          </p:cNvPr>
          <p:cNvGrpSpPr/>
          <p:nvPr/>
        </p:nvGrpSpPr>
        <p:grpSpPr>
          <a:xfrm>
            <a:off x="207300" y="3966184"/>
            <a:ext cx="1119739" cy="780992"/>
            <a:chOff x="8121878" y="6277348"/>
            <a:chExt cx="1582131" cy="101978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24FFF07-6F97-49EB-BE0C-E2AA95B5B958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C478FBB-F97C-45D2-BBAE-E088F009C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97DD02F-E9D3-4732-90DA-BF8E323C7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57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31A18B7-DAF7-4037-AEC4-2CAD7C50F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97" y="6125910"/>
            <a:ext cx="3695238" cy="752381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34AE85-058F-4FA8-B5F7-EBB98039A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55" y="1331565"/>
            <a:ext cx="5012364" cy="3759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2D6F1E-93C9-482B-ADFE-1D153257F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35" y="2990164"/>
            <a:ext cx="1047006" cy="1570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4137A-2FB2-414C-9547-415478761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2" y="2314335"/>
            <a:ext cx="1105852" cy="1474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59091-3CA2-491A-B50F-4523168A9A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/>
          <a:stretch/>
        </p:blipFill>
        <p:spPr>
          <a:xfrm rot="5400000">
            <a:off x="6564354" y="1564147"/>
            <a:ext cx="1512168" cy="1047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A3B090-1166-48C4-8D83-8B17C5617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09" y="3005796"/>
            <a:ext cx="410435" cy="393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6E2216-8546-45B0-A258-29F297DAA824}"/>
              </a:ext>
            </a:extLst>
          </p:cNvPr>
          <p:cNvSpPr/>
          <p:nvPr/>
        </p:nvSpPr>
        <p:spPr>
          <a:xfrm>
            <a:off x="1034954" y="1187549"/>
            <a:ext cx="8181822" cy="4032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00978-D95F-4C1E-BC05-94A61DE4F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87" y="655282"/>
            <a:ext cx="3150722" cy="4466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DC548B-8475-41BB-AC12-F52E45F0FA3A}"/>
              </a:ext>
            </a:extLst>
          </p:cNvPr>
          <p:cNvSpPr/>
          <p:nvPr/>
        </p:nvSpPr>
        <p:spPr>
          <a:xfrm>
            <a:off x="5256336" y="4641314"/>
            <a:ext cx="3960440" cy="5760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517D4E-78C9-400D-8578-B3CD914755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39" y="4792059"/>
            <a:ext cx="3771429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931BF5-7C73-404F-A2B3-613F71060834}"/>
              </a:ext>
            </a:extLst>
          </p:cNvPr>
          <p:cNvSpPr/>
          <p:nvPr/>
        </p:nvSpPr>
        <p:spPr>
          <a:xfrm>
            <a:off x="5040312" y="1331565"/>
            <a:ext cx="4898405" cy="268301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E3D238-E5F5-4639-A78E-47EEAA81E33B}"/>
              </a:ext>
            </a:extLst>
          </p:cNvPr>
          <p:cNvSpPr/>
          <p:nvPr/>
        </p:nvSpPr>
        <p:spPr>
          <a:xfrm>
            <a:off x="217637" y="1331565"/>
            <a:ext cx="4201256" cy="268301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1AB42-5718-40CC-9000-81DB3487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522751"/>
            <a:ext cx="5400675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8A546E-09FD-4E34-B408-537588C6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2" y="2354908"/>
            <a:ext cx="4010025" cy="35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E22DD1-0A8A-41AA-A481-7570AA514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39" y="2368551"/>
            <a:ext cx="2114550" cy="35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B4325-3F9D-4955-A986-6951E84BE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11" y="3553227"/>
            <a:ext cx="2352503" cy="34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15BB9-D3F0-4350-93D0-72254201E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3" y="1516739"/>
            <a:ext cx="3076190" cy="361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BD6F67-A797-4A55-B20E-B1EEAAA15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90" y="1508815"/>
            <a:ext cx="4219048" cy="409524"/>
          </a:xfrm>
          <a:prstGeom prst="rect">
            <a:avLst/>
          </a:prstGeom>
        </p:spPr>
      </p:pic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8BC2819-C4A7-4F68-BE7E-886EAB87C00F}"/>
              </a:ext>
            </a:extLst>
          </p:cNvPr>
          <p:cNvSpPr/>
          <p:nvPr/>
        </p:nvSpPr>
        <p:spPr>
          <a:xfrm rot="5400000">
            <a:off x="4496210" y="2392341"/>
            <a:ext cx="584223" cy="3888432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F2B44A-2C8D-4C23-9D63-46EF2E1DC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78" y="4817105"/>
            <a:ext cx="1161905" cy="352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29346-1961-4313-BA63-D3D477A12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68" y="5184036"/>
            <a:ext cx="1342857" cy="371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B85C77-DBF1-41D2-9467-4FA7088B6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78" y="5583714"/>
            <a:ext cx="1095238" cy="352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39CE9F-8249-4069-AB10-DEBAB580E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61" y="4262249"/>
            <a:ext cx="2114286" cy="257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E259FC-64B5-4E5B-A615-3841AE17A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63" y="6353892"/>
            <a:ext cx="1723810" cy="2952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CE0CF-9F75-46F4-BD2B-257D31309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12" y="6830966"/>
            <a:ext cx="4590476" cy="35238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507373C-C403-40E3-97C3-C7EAFF868580}"/>
              </a:ext>
            </a:extLst>
          </p:cNvPr>
          <p:cNvSpPr/>
          <p:nvPr/>
        </p:nvSpPr>
        <p:spPr>
          <a:xfrm>
            <a:off x="2374155" y="6205878"/>
            <a:ext cx="4898405" cy="1122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A8F48BB-B0C8-408E-B070-D918A5502268}"/>
              </a:ext>
            </a:extLst>
          </p:cNvPr>
          <p:cNvSpPr/>
          <p:nvPr/>
        </p:nvSpPr>
        <p:spPr>
          <a:xfrm>
            <a:off x="4572298" y="4628668"/>
            <a:ext cx="432048" cy="137607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8EC89-125C-4C6A-816E-F301661A38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1" y="5017380"/>
            <a:ext cx="1723810" cy="3619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7B8EA9-3D07-4E1F-9085-F10B2FC655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440994"/>
            <a:ext cx="2723809" cy="380952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B0057A7-7BA6-4CB9-91F7-4ACB34E1D2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5" y="2940779"/>
            <a:ext cx="2914286" cy="980952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15D62EF8-F705-4CDE-85FB-EEF057F440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94" y="2764120"/>
            <a:ext cx="2829946" cy="6978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1AA443-19B5-458B-B464-F1FB3B0106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67" y="2940779"/>
            <a:ext cx="142857" cy="2761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7D28CC-B6BA-4D8E-96B2-11F8E5D033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8" y="2910168"/>
            <a:ext cx="200000" cy="352381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D24AB1A6-5854-4BC8-B4C4-F45F7F42A2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78" y="2932120"/>
            <a:ext cx="152381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2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15187" y="6478878"/>
            <a:ext cx="1891100" cy="791236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88317" y="4592375"/>
            <a:ext cx="6696744" cy="1008111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98" y="1565230"/>
            <a:ext cx="6278478" cy="2891218"/>
          </a:xfrm>
          <a:prstGeom prst="rect">
            <a:avLst/>
          </a:prstGeom>
        </p:spPr>
      </p:pic>
      <p:sp>
        <p:nvSpPr>
          <p:cNvPr id="4" name="Textfeld 12"/>
          <p:cNvSpPr txBox="1"/>
          <p:nvPr/>
        </p:nvSpPr>
        <p:spPr>
          <a:xfrm>
            <a:off x="504856" y="4787949"/>
            <a:ext cx="86409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12"/>
          <p:cNvSpPr txBox="1"/>
          <p:nvPr/>
        </p:nvSpPr>
        <p:spPr>
          <a:xfrm>
            <a:off x="386313" y="3406626"/>
            <a:ext cx="1079072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6" name="Textfeld 12"/>
          <p:cNvSpPr txBox="1"/>
          <p:nvPr/>
        </p:nvSpPr>
        <p:spPr>
          <a:xfrm>
            <a:off x="443326" y="6437341"/>
            <a:ext cx="98715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6056" y="2915741"/>
            <a:ext cx="3960440" cy="162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12978" y="3375120"/>
            <a:ext cx="2295872" cy="993886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30" y="2814125"/>
            <a:ext cx="1541367" cy="2115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69" y="4640846"/>
            <a:ext cx="2875685" cy="2689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22" y="4680145"/>
            <a:ext cx="2849058" cy="271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94" y="5519237"/>
            <a:ext cx="2082156" cy="16631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305ED9-83C4-400B-AC98-8B121D7BE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13" y="387243"/>
            <a:ext cx="3102397" cy="5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/>
      <p:bldP spid="5" grpId="0"/>
      <p:bldP spid="6" grpId="0"/>
      <p:bldP spid="1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CorrWater_sunset.pdf" descr="CorrWater_sunse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96" y="539477"/>
            <a:ext cx="6072757" cy="5616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A8F03-6383-4F9D-94DE-053B2763F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3203773"/>
            <a:ext cx="1017136" cy="508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A1966-6B19-4103-8CF2-E78BF2B73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08" y="6732165"/>
            <a:ext cx="6790476" cy="2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F6B37-1435-4B06-A3D8-5E24C0924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4" y="6984684"/>
            <a:ext cx="5723809" cy="228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CorrNaphthalene_sunset.pdf" descr="CorrNaphthalene_sunse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01" y="467469"/>
            <a:ext cx="6145550" cy="572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4218B-BCC9-47FE-BC72-0511DC6F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3203773"/>
            <a:ext cx="1368228" cy="487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2B7E0-6485-474C-B488-D674451FF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4" y="6732165"/>
            <a:ext cx="6790476" cy="22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732FB-B3D6-4B47-931F-6C1A93B58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80" y="6984684"/>
            <a:ext cx="5723809" cy="228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CorrCr2_28_sunset.pdf" descr="CorrCr2_28_sunse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96" y="570144"/>
            <a:ext cx="6048672" cy="5603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A467E-FA9B-40DA-B81F-8F1475C4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6" y="3203773"/>
            <a:ext cx="1008112" cy="636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B3667-46D3-4982-A482-27505BEFA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4" y="6732165"/>
            <a:ext cx="6790476" cy="2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94B2-04F7-4878-BD02-DCACE135F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80" y="6984684"/>
            <a:ext cx="5723809" cy="228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EA467E-FA9B-40DA-B81F-8F1475C4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90" y="1964611"/>
            <a:ext cx="649515" cy="41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D2776-354B-47E5-80D1-A099EF83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485654"/>
            <a:ext cx="6952381" cy="3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D965D-613B-4A74-BC55-1D441909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6936975"/>
            <a:ext cx="6790476" cy="2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E98F2-7EB8-48D8-83E5-DAD4444B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0" y="7189494"/>
            <a:ext cx="5723809" cy="2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1A67F-AF1D-4869-AD15-97F56A7D4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34" y="2398779"/>
            <a:ext cx="1617975" cy="636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B03BD8-9EFA-4123-B8F6-31C631B6D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64" y="1641090"/>
            <a:ext cx="1947286" cy="1875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FDDF0D-8C0E-4D5E-BA00-C5047B0BE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07" y="4855029"/>
            <a:ext cx="1947286" cy="1875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CD8701-6592-460A-99C8-3F124C153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3719" y="4855029"/>
            <a:ext cx="1947286" cy="18751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05EFF4-AA87-4FBF-9D88-28FB32D7F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0642" y="4863609"/>
            <a:ext cx="1947286" cy="18751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7C50A6-7F5F-444F-8CA3-838CA8E42E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6676" y="4863609"/>
            <a:ext cx="1947286" cy="18751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C7F8A3-E162-4A09-976E-6FF95481E9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358" y="1641090"/>
            <a:ext cx="1947286" cy="18751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472D82C-C317-4EB1-A751-CB6759179E0F}"/>
              </a:ext>
            </a:extLst>
          </p:cNvPr>
          <p:cNvSpPr/>
          <p:nvPr/>
        </p:nvSpPr>
        <p:spPr>
          <a:xfrm>
            <a:off x="2689132" y="1261352"/>
            <a:ext cx="4369206" cy="22748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C43DDD-F822-4028-A282-C6A0DE768839}"/>
              </a:ext>
            </a:extLst>
          </p:cNvPr>
          <p:cNvSpPr/>
          <p:nvPr/>
        </p:nvSpPr>
        <p:spPr>
          <a:xfrm>
            <a:off x="382539" y="4491860"/>
            <a:ext cx="4369206" cy="22748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5D1149-A156-4F46-8236-2A9A02CDD02D}"/>
              </a:ext>
            </a:extLst>
          </p:cNvPr>
          <p:cNvSpPr/>
          <p:nvPr/>
        </p:nvSpPr>
        <p:spPr>
          <a:xfrm>
            <a:off x="5132420" y="4491860"/>
            <a:ext cx="4369206" cy="22748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B0DC7B-4D5E-4D3B-8B05-DDD8730409DB}"/>
              </a:ext>
            </a:extLst>
          </p:cNvPr>
          <p:cNvGrpSpPr/>
          <p:nvPr/>
        </p:nvGrpSpPr>
        <p:grpSpPr>
          <a:xfrm>
            <a:off x="8428650" y="1361686"/>
            <a:ext cx="736582" cy="2289349"/>
            <a:chOff x="8719562" y="1261352"/>
            <a:chExt cx="736582" cy="228934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EB5EDEB-DE17-41E3-A7F4-ABB63898968D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19562" y="1261352"/>
              <a:ext cx="231820" cy="22893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55D733-6149-4823-A8E8-0ECE3C140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792" y="1283729"/>
              <a:ext cx="342857" cy="26666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4CC84A9-4EC4-408F-BB2A-8AC4A8D40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490" y="3197698"/>
              <a:ext cx="504762" cy="26666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E9ABE2-B636-4C51-A85C-DD1F219C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014" y="1891476"/>
              <a:ext cx="495238" cy="26666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4842209-5A49-40AA-9A6D-EB6C65D5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382" y="2540617"/>
              <a:ext cx="504762" cy="266667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7A8E7BC-2E4D-4ADE-967E-D184FDACB9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20" y="1346435"/>
            <a:ext cx="885714" cy="2095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3B1D11-1F45-4E7F-A764-19FF91F245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80" y="1344919"/>
            <a:ext cx="504762" cy="2095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7FE9639-3A50-4A5D-9D81-557BDA161D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2" y="4565664"/>
            <a:ext cx="885714" cy="2095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124BBD-1AF6-4D7E-8A49-D6AFEB4A76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81" y="4580005"/>
            <a:ext cx="504762" cy="2095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786C29-2220-4E61-A4EB-FA9BF06AA1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09" y="4573731"/>
            <a:ext cx="885714" cy="2095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0E03900-C8F8-4C0F-881A-D4E6014BC8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69" y="4572215"/>
            <a:ext cx="504762" cy="2095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B152467-57EF-4F45-A45A-AD634F77CD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594">
            <a:off x="3145451" y="3761121"/>
            <a:ext cx="1057143" cy="2476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86CAA01-8147-4ECE-ABBD-A7EE072089A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644">
            <a:off x="5608163" y="3770252"/>
            <a:ext cx="933333" cy="209524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D9AAE20D-9D31-4C6D-A8B4-B648A9BD579E}"/>
              </a:ext>
            </a:extLst>
          </p:cNvPr>
          <p:cNvSpPr/>
          <p:nvPr/>
        </p:nvSpPr>
        <p:spPr>
          <a:xfrm rot="3896851">
            <a:off x="3744406" y="3231382"/>
            <a:ext cx="173220" cy="1584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5E8A426E-2BA8-4307-B6B2-23515F0D9A95}"/>
              </a:ext>
            </a:extLst>
          </p:cNvPr>
          <p:cNvSpPr/>
          <p:nvPr/>
        </p:nvSpPr>
        <p:spPr>
          <a:xfrm rot="17793535">
            <a:off x="5857509" y="3247476"/>
            <a:ext cx="173220" cy="1584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882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8" grpId="0" animBg="1"/>
      <p:bldP spid="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E2137-C7F2-4475-8A62-7B980618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6" y="755501"/>
            <a:ext cx="8352381" cy="37142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9BF1135-91DC-4DDE-82CA-D4911EE9D957}"/>
              </a:ext>
            </a:extLst>
          </p:cNvPr>
          <p:cNvSpPr/>
          <p:nvPr/>
        </p:nvSpPr>
        <p:spPr>
          <a:xfrm>
            <a:off x="5195839" y="3460224"/>
            <a:ext cx="144016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8CFBDA-3779-4A42-B2D6-90D1F5F9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81" y="2524147"/>
            <a:ext cx="2524259" cy="2517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034F2C-5F7C-4941-8ABC-D65D33926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552" y="2524147"/>
            <a:ext cx="2524259" cy="2511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CE2A20-C675-4978-9B9F-527015BFC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88" y="2055679"/>
            <a:ext cx="2619048" cy="2761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90F409-F5F3-4022-B2E0-0340D2808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63" y="2774365"/>
            <a:ext cx="868076" cy="2247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B2B0DD-C398-4BEB-8414-5A46FA40A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03" y="3134725"/>
            <a:ext cx="1666396" cy="286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FAF5E2-767C-4BC5-8784-F6B7B3E68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2" y="3207807"/>
            <a:ext cx="773506" cy="4885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1B33AC-6DA7-4179-8083-3903E5560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09" y="3685612"/>
            <a:ext cx="1390918" cy="5473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A396C4-6BD3-41BE-A15C-56DF5BF0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4" y="6425533"/>
            <a:ext cx="4371429" cy="371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BED8C1-ED9E-40AF-A182-981C5089CC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4" y="5335902"/>
            <a:ext cx="6419048" cy="371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BFA536-CDC5-4418-8AF6-415380146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42" y="6900704"/>
            <a:ext cx="5276190" cy="2285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7A84D5-5BC2-4DDA-A1A7-F7DE2BC8D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9" y="5779733"/>
            <a:ext cx="6123809" cy="22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9F1DD-634C-4B07-A7A9-FEA76D683A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74" y="6435056"/>
            <a:ext cx="4019048" cy="3523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70939-FE2B-4B08-8932-A2133B46F3A8}"/>
              </a:ext>
            </a:extLst>
          </p:cNvPr>
          <p:cNvGrpSpPr/>
          <p:nvPr/>
        </p:nvGrpSpPr>
        <p:grpSpPr>
          <a:xfrm>
            <a:off x="8844394" y="6738779"/>
            <a:ext cx="1119739" cy="780992"/>
            <a:chOff x="8121878" y="6277348"/>
            <a:chExt cx="1582131" cy="101978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D33D34-A474-4E91-A336-E512FD40BE84}"/>
                </a:ext>
              </a:extLst>
            </p:cNvPr>
            <p:cNvSpPr/>
            <p:nvPr/>
          </p:nvSpPr>
          <p:spPr>
            <a:xfrm>
              <a:off x="8121878" y="6277348"/>
              <a:ext cx="1582131" cy="1019785"/>
            </a:xfrm>
            <a:prstGeom prst="ellipse">
              <a:avLst/>
            </a:prstGeom>
            <a:solidFill>
              <a:srgbClr val="65FFAB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192EF9-945D-4CD7-8AD6-15F241A6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68" y="6454915"/>
              <a:ext cx="980952" cy="2285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3C52E6-8CFE-446B-AA5D-55D8E36C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13" y="6787241"/>
              <a:ext cx="1123810" cy="2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359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6" y="2866249"/>
            <a:ext cx="2952404" cy="2880320"/>
          </a:xfrm>
          <a:prstGeom prst="rect">
            <a:avLst/>
          </a:prstGeom>
        </p:spPr>
      </p:pic>
      <p:pic>
        <p:nvPicPr>
          <p:cNvPr id="6" name="Picture 2" descr="https://latex.codecogs.com/png.latex?%5Cdpi%7B150%7D%20%5CLARGE%20%5Cmbox%7BProcedure%20for%20choosing%20the%20modes%20%28%60%60sites%27%27%29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7" y="797150"/>
            <a:ext cx="70008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89" y="2841519"/>
            <a:ext cx="3096344" cy="3096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1477" y="3072129"/>
            <a:ext cx="2592440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27241" y="3129551"/>
            <a:ext cx="2592440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https://latex.codecogs.com/png.latex?%5Cdpi%7B150%7D%20%5CLARGE%20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47" y="5966277"/>
            <a:ext cx="190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png.latex?%5Cdpi%7B150%7D%20%5CLARGE%20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1" y="4046519"/>
            <a:ext cx="104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atex.codecogs.com/png.latex?%5Cdpi%7B150%7D%20%5Clarge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1" y="5504967"/>
            <a:ext cx="1047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latex.codecogs.com/png.latex?%5Cdpi%7B150%7D%20%5Clarge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3" y="5482252"/>
            <a:ext cx="1047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latex.codecogs.com/png.latex?%5Cdpi%7B150%7D%20%5Clarge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83" y="5788249"/>
            <a:ext cx="1047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latex.codecogs.com/png.latex?%5Cdpi%7B150%7D%20%5Clarge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3" y="5634652"/>
            <a:ext cx="1047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150%7D%20%5Clarge%20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42" y="5650094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latex.codecogs.com/png.latex?%5Cdpi%7B150%7D%20%5Clarge%20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06" y="5728492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latex.codecogs.com/png.latex?%5Cdpi%7B150%7D%20%5Clarge%20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4" y="2976879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atex.codecogs.com/png.latex?%5Cdpi%7B150%7D%20%5Clarge%20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28" y="304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latex.codecogs.com/png.latex?%5Cdpi%7B150%7D%20%5CLARGE%20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97" y="6046504"/>
            <a:ext cx="190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atex.codecogs.com/png.latex?%5Cdpi%7B150%7D%20%5CLARGE%20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2" y="4114085"/>
            <a:ext cx="104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atex.codecogs.com/png.latex?%5Cdpi%7B150%7D%20%5CLARGE%20%5Cmbox%7BCor%28%5Cvarphi_k%2C%5Cvarphi_l%29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9" y="2431944"/>
            <a:ext cx="18192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rightarrow%5C%2C%5C%2C%5Cmbox%7BQIT-tools%3A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33" y="1434896"/>
            <a:ext cx="2324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150%7D%20%5CLARGE%20%7B%5Ccolor%7BRed%7D%20%5Cmbox%7Blocal%20structure%21%7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53" y="6828102"/>
            <a:ext cx="24193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213028" y="3500634"/>
            <a:ext cx="1800504" cy="4058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0" name="Picture 12" descr="https://latex.codecogs.com/png.latex?%5Cdpi%7B120%7D%20%5CLARGE%20%5C%7B%5Cvarphi_k%5C%7D%5C%21%5Cmapsto%5C%21%5C%7B%5Cchi_k%5C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82" y="3070489"/>
            <a:ext cx="16954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png.latex?%5Cdpi%7B150%7D%20%5CLARGE%20%5Cmbox%7BCor%7D%28%5Cchi_k%2C%5Cchi_l%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84" y="2428915"/>
            <a:ext cx="18002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tex.codecogs.com/gif.latex?%5Cdpi%7B150%7D%20%5CLARGE%20%5Cmbox%7B%28i%29%20A%20single%20fermion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2083439"/>
            <a:ext cx="31623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gif.latex?%5Cdpi%7B150%7D%20%5CLARGE%20%5Cmbox%7Bparticle%20correlation/entanglement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980285"/>
            <a:ext cx="55340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gif.latex?%5Cdpi%7B150%7D%20%5CLARGE%20%5Cmbox%7Bmode%20correlation/entanglement%3A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74" y="3877132"/>
            <a:ext cx="5200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gif.latex?%5Cdpi%7B150%7D%20%5CLARGE%20%2C%5C%2C%5C%2C%5Cmbox%7Bstate%7D%5C%2C%7C%5CPsi%5Crangle%3D%5Cquad%28%7CL%5Crangle&amp;plus;%7CR%5Crangle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2078676"/>
            <a:ext cx="44767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gif.latex?%5Cdpi%7B150%7D%20%5Cfrac%7B1%7D%7B%5Csqrt%7B2%7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51" y="2016763"/>
            <a:ext cx="3238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7864" y="3095113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7211" y="3991960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 descr="https://latex.codecogs.com/gif.latex?%5Cdpi%7B150%7D%20%5CLARGE%20%5Cmbox%7Btrivial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2980427"/>
            <a:ext cx="981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gif.latex?%5Cdpi%7B150%7D%20%5CLARGE%20%7C%5CPsi%5Crangle%20%3D%20%5Cquad%28%7C1%2C0%5Crangle&amp;plus;%7C0%2C1%5Crangle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73" y="4499435"/>
            <a:ext cx="38195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atex.codecogs.com/gif.latex?%5Cdpi%7B150%7D%20%5CLARGE%20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8" y="5396282"/>
            <a:ext cx="2571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atex.codecogs.com/gif.latex?%5Cdpi%7B150%7D%20%5CLARGE%20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35" y="539628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952080" y="4993350"/>
            <a:ext cx="114781" cy="298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84128" y="5014163"/>
            <a:ext cx="24372" cy="277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2" descr="https://latex.codecogs.com/gif.latex?%5Cdpi%7B150%7D%20%5CLARGE%20%5Cmbox%7Breally%20correlated/entangled%3F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74" y="6217101"/>
            <a:ext cx="4562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Rightarrow%5C%2C%5Crho_L%3D%5Cquad%5Cbig%5B%7C0%5Crangle%5C%2C%5C%2C%5Clangle0%7C&amp;plus;%7C1%5Crangle%5C%2C%5C%2C%5Clangle1%7C%5Cbig%5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01" y="5348331"/>
            <a:ext cx="47434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150%7D%20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61" y="5734954"/>
            <a:ext cx="3048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png.latex?%5Cdpi%7B150%7D%20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64" y="5734954"/>
            <a:ext cx="3048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latex.codecogs.com/png.latex?%5Cdpi%7B150%7D%20%5Clarge%20%5Cfrac%7B1%7D%7B%5Csqrt%7B2%7D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63" y="4388629"/>
            <a:ext cx="3810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png.latex?%5Cdpi%7B150%7D%20%5Clarge%20%5Cfrac%7B1%7D%7B2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5285289"/>
            <a:ext cx="1428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12">
            <a:extLst>
              <a:ext uri="{FF2B5EF4-FFF2-40B4-BE49-F238E27FC236}">
                <a16:creationId xmlns:a16="http://schemas.microsoft.com/office/drawing/2014/main" id="{F8FF6B86-2892-4DDE-97E1-CCF18589C11A}"/>
              </a:ext>
            </a:extLst>
          </p:cNvPr>
          <p:cNvSpPr txBox="1"/>
          <p:nvPr/>
        </p:nvSpPr>
        <p:spPr>
          <a:xfrm>
            <a:off x="532467" y="499910"/>
            <a:ext cx="5845934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dirty="0" err="1">
                <a:solidFill>
                  <a:srgbClr val="0000FF"/>
                </a:solidFill>
                <a:ea typeface="Lucida Sans Unicode" pitchFamily="2"/>
                <a:cs typeface="Tahoma" pitchFamily="2"/>
              </a:rPr>
              <a:t>Application</a:t>
            </a:r>
            <a:r>
              <a:rPr lang="de-DE" sz="3600" u="sng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/Illustration </a:t>
            </a:r>
            <a:endParaRPr lang="de-DE" sz="3600" b="0" i="0" u="sng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1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s://latex.codecogs.com/gif.latex?%5Cdpi%7B150%7D%20%5CLARGE%20%5Cmbox%7BNo%21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937618"/>
            <a:ext cx="6381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big%5B%7C1%2C0%5Crangle%5C%21%5Clangle1%2C0%7C&amp;plus;%7C0%2C1%5Crangle%5C%21%5Clangle0%2C1%7C&amp;plus;%7C1%2C0%5Crangle%5C%21%5Clangle0%2C1%7C&amp;plus;%7C0%2C1%5Crangle%5C%21%5Clangle1%2C0%7C%5Cbig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1691605"/>
            <a:ext cx="74390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atex.codecogs.com/png.latex?%5Cdpi%7B150%7D%20%5CLARGE%20%7C%5CPsi%5Crangle%5C%21%5Clangle%5CPsi%7C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729706"/>
            <a:ext cx="14097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png.latex?%5Cdpi%7B150%7D%20%5Clarge%20%5Cfrac%7B1%7D%7B2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4" y="1648743"/>
            <a:ext cx="1428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latex.codecogs.com/png.latex?%5Cdpi%7B150%7D%20%5CLARGE%20%5Comega_%7B%7C%5CPsi%5Crangle%5C%21%5Clangle%5CPsi%7C%7D%7C_%7B%5Cmathcal%7BA%7D_L%5Cotimes%20%5Cmathcal%7BA%7D_R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3131765"/>
            <a:ext cx="21621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latex.codecogs.com/png.latex?%5Cdpi%7B150%7D%20%5CLARGE%20%3D%5Cquad%5Cbig%5B%5Comega_%7B%7C1%2C0%5Crangle%5C%21%5Clangle1%2C0%7C%7D%7C_%7B%5Cmathcal%7BA%7D_L%5Cotimes%20%5Cmathcal%7BA%7D_R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3093664"/>
            <a:ext cx="33813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latex.codecogs.com/png.latex?%5Cdpi%7B150%7D%20%5CLARGE%20&amp;plus;%5C%2C%5Comega_%7B%7C0%2C1%5Crangle%5C%21%5Clangle0%2C1%7C%7D%7C_%7B%5Cmathcal%7BA%7D_L%5Cotimes%20%5Cmathcal%7BA%7D_R%7D%5Cbig%5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28" y="3112714"/>
            <a:ext cx="29051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latex.codecogs.com/png.latex?%5Cdpi%7B150%7D%20%5Clarge%20%5Cfrac%7B1%7D%7B2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3069851"/>
            <a:ext cx="1428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latex.codecogs.com/png.latex?%5Cdpi%7B150%7D%20%5CLARGE%20%5CRightarrow%5C%2C%5C%2C%5Comega_%7B%7C%5CPsi%5Crangle%5C%21%5Clangle%5CPsi%7C%7D%5C%2C%5C%2C%5Cmbox%7Bis%20mode-correlated%20w.r.t.%7D%5C%2C%5C%2CL%5Cleftrightarrow%20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4117961"/>
            <a:ext cx="7162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latex.codecogs.com/png.latex?%5Cdpi%7B150%7D%20%5CLARGE%20%5Cmbox%7Bbut%20not%20mode-entangle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4704107"/>
            <a:ext cx="3924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s://latex.codecogs.com/png.latex?%5Cdpi%7B150%7D%20%5CLARGE%20%5Cmbox%7B%28unnecessary%29%20embedding%20of%7D%5C%2C%5C%2C%5Cmathcal%7BH%7D%5C%2C%5C%2C%5Cmbox%7Band%7D%5C%2C%5C%2C%5Cmathcal%7BA%7D%5C%2C%5C%2C%2C%5Cmbox%7Brespectively%7D%2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2" y="6156101"/>
            <a:ext cx="85534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s://latex.codecogs.com/png.latex?%5Cdpi%7B150%7D%20%5CLARGE%20%5Cmbox%7Bcan%20be%20quite%20misleading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6732721"/>
            <a:ext cx="38671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ttps://latex.codecogs.com/png.latex?%5Cdpi%7B150%7D%20%5CLARGE%20%5Cmbox%7Bnote%3A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6" y="5512805"/>
            <a:ext cx="7715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63848" y="5987315"/>
            <a:ext cx="8856984" cy="1211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latex.codecogs.com/png.latex?%5Cdpi%7B150%7D%20%5CLARGE%20&amp;plus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1" y="2868117"/>
            <a:ext cx="266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176437" y="27806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8" descr="https://latex.codecogs.com/png.latex?%5Cdpi%7B150%7D%20%5CLARGE%20&amp;plus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77" y="2868117"/>
            <a:ext cx="266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254003" y="27806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1403127" y="3635821"/>
            <a:ext cx="206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23345" y="3945517"/>
            <a:ext cx="1489" cy="27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74293" y="3419797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09601" y="3419797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27944" y="2627709"/>
            <a:ext cx="1404938" cy="7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80" name="Picture 12" descr="https://latex.codecogs.com/png.latex?%5Cdpi%7B150%7D%20%5CLARGE%20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8" y="3058492"/>
            <a:ext cx="2571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latex.codecogs.com/png.latex?%5Cdpi%7B150%7D%20%5CLARGE%20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27" y="3043469"/>
            <a:ext cx="2571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latex.codecogs.com/png.latex?%5Cdpi%7B150%7D%20%5CLARGE%20%5Crightarrow%5C%2C%5C%2C%5Cmbox%7BHubbard%20dimer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1979637"/>
            <a:ext cx="31527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978609" y="2839882"/>
            <a:ext cx="253908" cy="218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82027" y="3623982"/>
            <a:ext cx="206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702245" y="3933678"/>
            <a:ext cx="1489" cy="27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193" y="3407958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8501" y="3407958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20" descr="https://latex.codecogs.com/png.latex?%5Cdpi%7B150%7D%20%5CLARGE%20%7B%5Ccolor%7BBlue%7D%20%5Cboldsymbol%7B%7D%5Cdownarrow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26" y="2757110"/>
            <a:ext cx="376602" cy="5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s://latex.codecogs.com/png.latex?%5Cdpi%7B150%7D%20%5CLARGE%20%7B%5Ccolor%7BBlue%7D%20%5Cboldsymbol%7B%7D%5Cuparrow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85" y="2648562"/>
            <a:ext cx="370687" cy="5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19326750">
            <a:off x="5970961" y="2609328"/>
            <a:ext cx="2023917" cy="1681108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012036" y="2868457"/>
            <a:ext cx="253908" cy="2186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98" name="Picture 30" descr="https://latex.codecogs.com/png.latex?%5Cdpi%7B150%7D%20%5CLARGE%20%5Chat%7BH%7D%3D-t%5Csum_%7B%5Csigma%7Df%5E%5Cdagger_%7BL%5Csigma%7Df%5E%7B%5C%2C%7D_%7BR%5Csigma%7D&amp;plus;h.c.%5C%2C&amp;plus;%5C%2CU%5Csum_%7Bj%3DL%2CR%7D%5Chat%7Bn%7D_%7Bj%5Cuparrow%7D%5Chat%7Bn%7D_%7Bj%5Cdownarrow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1" y="4687829"/>
            <a:ext cx="72580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40" descr="https://latex.codecogs.com/png.latex?%5Cdpi%7B150%7D%20%5CLARGE%20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7" y="3799066"/>
            <a:ext cx="1714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Picture 42" descr="https://latex.codecogs.com/png.latex?%5Cdpi%7B150%7D%20%5CLARGE%20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89" y="3791744"/>
            <a:ext cx="1714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https://latex.codecogs.com/png.latex?%5Cdpi%7B150%7D%20%5CLARGE%20%7B%5Ccolor%7BBlue%7D%20t%5Cpropto%20e%5E%7B-r%7D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45" y="2883578"/>
            <a:ext cx="1219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mbox%7Bhydrogen%20molecule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29" y="1976033"/>
            <a:ext cx="3019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latex.codecogs.com/png.latex?%5Cdpi%7B150%7D%20%5CLARGE%20%5Cmbox%7B%28iii%29%20Correlation%20paradox%20of%20the%20dissociation%20limit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805868"/>
            <a:ext cx="79724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atex.codecogs.com/png.latex?%5Cdpi%7B150%7D%20%5CLARGE%20%5Crightarrow%5C%2C%5C%2C%5Cmbox%7Bground%20state%7D%5C%2C%5C%2C%7C%5CPsi_0%28r%29%5Crang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1" y="5957216"/>
            <a:ext cx="39909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4FEE4CE4-8C88-4D25-B778-BF8D63848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31" y="2445359"/>
            <a:ext cx="914685" cy="9146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28AFB0-61D0-416D-89D3-1B71B517FFFE}"/>
              </a:ext>
            </a:extLst>
          </p:cNvPr>
          <p:cNvSpPr/>
          <p:nvPr/>
        </p:nvSpPr>
        <p:spPr>
          <a:xfrm>
            <a:off x="6262317" y="1236036"/>
            <a:ext cx="3528377" cy="100810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B7AF8-B521-4BC8-860A-E263A63A19FB}"/>
              </a:ext>
            </a:extLst>
          </p:cNvPr>
          <p:cNvSpPr/>
          <p:nvPr/>
        </p:nvSpPr>
        <p:spPr>
          <a:xfrm>
            <a:off x="3292683" y="1240079"/>
            <a:ext cx="2650373" cy="100810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92564C-D9F5-4F0B-A075-756833256666}"/>
              </a:ext>
            </a:extLst>
          </p:cNvPr>
          <p:cNvCxnSpPr>
            <a:cxnSpLocks/>
          </p:cNvCxnSpPr>
          <p:nvPr/>
        </p:nvCxnSpPr>
        <p:spPr>
          <a:xfrm>
            <a:off x="6119718" y="1115540"/>
            <a:ext cx="0" cy="44842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01E27D-8D38-48CF-B972-B0EE11D196AE}"/>
              </a:ext>
            </a:extLst>
          </p:cNvPr>
          <p:cNvCxnSpPr>
            <a:cxnSpLocks/>
          </p:cNvCxnSpPr>
          <p:nvPr/>
        </p:nvCxnSpPr>
        <p:spPr>
          <a:xfrm flipH="1">
            <a:off x="144488" y="2356336"/>
            <a:ext cx="97916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0B1B8B-369F-45CE-AB95-385B049E9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63" y="1343542"/>
            <a:ext cx="1504762" cy="3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62C6A-08AE-447B-9561-7EE49904F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60" y="1334653"/>
            <a:ext cx="2638095" cy="40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6B9A4-0B84-41F2-BD52-946A47735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16" y="1774811"/>
            <a:ext cx="1409524" cy="361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D6133-CE4E-4473-9A44-16AA52264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16" y="1775226"/>
            <a:ext cx="1409524" cy="3619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28FD40-3954-4A2E-965C-7344716BE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04" y="3537854"/>
            <a:ext cx="896501" cy="89650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4CBD0B-032A-4A77-96D2-43502A005A43}"/>
              </a:ext>
            </a:extLst>
          </p:cNvPr>
          <p:cNvCxnSpPr>
            <a:cxnSpLocks/>
          </p:cNvCxnSpPr>
          <p:nvPr/>
        </p:nvCxnSpPr>
        <p:spPr>
          <a:xfrm flipH="1">
            <a:off x="144488" y="3437691"/>
            <a:ext cx="97916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8F70F-E454-4D0E-847A-CE3512BF5284}"/>
              </a:ext>
            </a:extLst>
          </p:cNvPr>
          <p:cNvCxnSpPr>
            <a:cxnSpLocks/>
          </p:cNvCxnSpPr>
          <p:nvPr/>
        </p:nvCxnSpPr>
        <p:spPr>
          <a:xfrm>
            <a:off x="3110155" y="1115540"/>
            <a:ext cx="0" cy="448427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8F9B35-CC3F-4A55-990F-FADC34D30144}"/>
              </a:ext>
            </a:extLst>
          </p:cNvPr>
          <p:cNvCxnSpPr>
            <a:cxnSpLocks/>
          </p:cNvCxnSpPr>
          <p:nvPr/>
        </p:nvCxnSpPr>
        <p:spPr>
          <a:xfrm flipH="1">
            <a:off x="144488" y="4507498"/>
            <a:ext cx="97916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59A318BA-A158-4322-ADAB-8076DF8220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" y="4602352"/>
            <a:ext cx="901422" cy="9014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8BAA72-C846-4ABA-9996-B87AEF7FBA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15" y="4602352"/>
            <a:ext cx="901422" cy="9014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C6F703-CCD3-48BD-9D5D-E2F5412E4B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9" y="1546253"/>
            <a:ext cx="1676750" cy="3798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EC79D4-5B78-4D74-B22A-CEA8E90F4F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18" y="3862372"/>
            <a:ext cx="702451" cy="317776"/>
          </a:xfrm>
          <a:prstGeom prst="rect">
            <a:avLst/>
          </a:prstGeom>
        </p:spPr>
      </p:pic>
      <p:sp>
        <p:nvSpPr>
          <p:cNvPr id="55" name="Plus Sign 54">
            <a:extLst>
              <a:ext uri="{FF2B5EF4-FFF2-40B4-BE49-F238E27FC236}">
                <a16:creationId xmlns:a16="http://schemas.microsoft.com/office/drawing/2014/main" id="{D881252B-0C6B-4E0B-8A22-4F2335E1D580}"/>
              </a:ext>
            </a:extLst>
          </p:cNvPr>
          <p:cNvSpPr/>
          <p:nvPr/>
        </p:nvSpPr>
        <p:spPr>
          <a:xfrm>
            <a:off x="1823475" y="4935012"/>
            <a:ext cx="286373" cy="28760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7E69872-DB88-48CC-997C-9B7C992F5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49" y="3576111"/>
            <a:ext cx="1476190" cy="2952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CD16A6-100E-430C-8300-5CA807EEEF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7" y="3576111"/>
            <a:ext cx="1476190" cy="2952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318F286-FAF5-4133-AFD7-2256AD74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75" y="2536087"/>
            <a:ext cx="904762" cy="27619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1F91DFE-9737-4E6D-8BBD-0B73BE267F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59" y="2928468"/>
            <a:ext cx="2161905" cy="3619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EB5C3B9-7179-4635-A5AC-96FF11A0DC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29" y="2497873"/>
            <a:ext cx="904762" cy="2761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C8E332-209D-424A-8FF1-6024621DA9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95" y="2935234"/>
            <a:ext cx="2161905" cy="3619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FF3625F-9649-43E3-BD26-715CA0BEF0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84" y="5098765"/>
            <a:ext cx="2361905" cy="37142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9D15622-B0FA-4BF4-8CDF-C654C0FCFC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21" y="4700682"/>
            <a:ext cx="2276190" cy="35238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EDF941-1849-4276-B656-40BFAF8E64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5" y="1564217"/>
            <a:ext cx="514286" cy="40952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4C1149-1479-4A5A-8F7F-5ED13F979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57" y="1542473"/>
            <a:ext cx="514286" cy="40952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050B2BA-D503-42BF-882F-DE3049A0BCDF}"/>
              </a:ext>
            </a:extLst>
          </p:cNvPr>
          <p:cNvSpPr/>
          <p:nvPr/>
        </p:nvSpPr>
        <p:spPr>
          <a:xfrm>
            <a:off x="144487" y="1115541"/>
            <a:ext cx="9791649" cy="44842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2FDCFC8-712E-41C5-B14A-6EFDB9C922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62" y="6417687"/>
            <a:ext cx="734252" cy="45184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062821C-FC1A-4ED5-BDA5-A73BF8F760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89" y="6266652"/>
            <a:ext cx="3790476" cy="371429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B2C7259D-7552-411B-8151-744EA9F75A6A}"/>
              </a:ext>
            </a:extLst>
          </p:cNvPr>
          <p:cNvSpPr/>
          <p:nvPr/>
        </p:nvSpPr>
        <p:spPr>
          <a:xfrm>
            <a:off x="2808064" y="6135556"/>
            <a:ext cx="5317918" cy="1122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3C01E5A9-19B0-4A00-8F7D-0F1427043F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83" y="6769777"/>
            <a:ext cx="4590476" cy="35238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D25DCD1-0246-415A-9E39-E58D6519AB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4" y="2746269"/>
            <a:ext cx="514286" cy="40952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E306724-445D-4FD2-B55F-92B426109D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4" y="3812694"/>
            <a:ext cx="542857" cy="40952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3CA9B07-50C9-446D-9D5B-A5A4FB88F6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3" y="4903129"/>
            <a:ext cx="495238" cy="40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33D4E-CAE3-49C9-8519-D3CEC430D35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4" y="4687731"/>
            <a:ext cx="1885714" cy="3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E2997-5370-4D59-BC1D-45903F458B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98" y="5122411"/>
            <a:ext cx="3161905" cy="27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37358F-DFB7-4738-98F5-8D2FA417A8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34" y="2802543"/>
            <a:ext cx="854994" cy="3077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768C9F-87E3-488E-910B-056ACB6AC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9" y="4939639"/>
            <a:ext cx="702451" cy="3177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A0535A-7BA0-4DDC-939B-C0FE30288AE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7" y="4945620"/>
            <a:ext cx="854994" cy="307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29848-3744-4957-A5B1-5D841FB6AD7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07" y="4012142"/>
            <a:ext cx="2761905" cy="3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3BB461-A6FE-4B55-ADD7-C16A0FDF88B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4011881"/>
            <a:ext cx="2761905" cy="371429"/>
          </a:xfrm>
          <a:prstGeom prst="rect">
            <a:avLst/>
          </a:prstGeom>
        </p:spPr>
      </p:pic>
      <p:pic>
        <p:nvPicPr>
          <p:cNvPr id="28" name="Picture 27" descr="A picture containing sitting, dark, table, computer&#10;&#10;Description automatically generated">
            <a:extLst>
              <a:ext uri="{FF2B5EF4-FFF2-40B4-BE49-F238E27FC236}">
                <a16:creationId xmlns:a16="http://schemas.microsoft.com/office/drawing/2014/main" id="{A74E35B5-4E3C-4050-B55E-6B98BB62B8F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89" y="-713162"/>
            <a:ext cx="4450406" cy="24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5" grpId="0" animBg="1"/>
      <p:bldP spid="87" grpId="0" animBg="1"/>
      <p:bldP spid="10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https://latex.codecogs.com/png.latex?%5Cdpi%7B150%7D%20%5CLARGE%20%5Cnot%20%5Capprox%20%5C%2C%7C%5Cvarphi_1%2C%5Cvarphi_2%5Cr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55" y="3631699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8" descr="https://latex.codecogs.com/png.latex?%5Cdpi%7B150%7D%20%5CLARGE%20%28%5Cmbox%7Bnot%20a%20Slater%20determinant%7D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3684892"/>
            <a:ext cx="42767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dissociation%20limit%3A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9" y="1341266"/>
            <a:ext cx="28670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Rightarrow%5C%2C%5C%2C%5Cmbox%7Bparadoxical%21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5436021"/>
            <a:ext cx="25908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50%7D%20%5CLARGE%20%28%3F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27" y="5421733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atex.codecogs.com/png.latex?%5Cdpi%7B150%7D%20%5Clarge%20%5Cfrac%7B1%7D%7B%5Csqrt%7B2%7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37" y="2506013"/>
            <a:ext cx="3810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7C%5CPsi_0%28r%29%5Crangle%5Capprox%5Cquad%5Cbig%5B%7CL%5C%21%5Cuparrow%2CR%5C%21%5Cdownarrow%5Crangle-%7CL%5C%21%5Cdownarrow%2CR%5C%21%5Cuparrow%5Crangle%5Cbig%5D%5C%2C%2C%5C%2C%5C%2C%5C%2C%5Cmbox%7Bfor%7D%5C%2C%5C%2Cr%5C%2C%5C%2C%5Cmbox%7Blarge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586975"/>
            <a:ext cx="79629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1979590"/>
            <a:ext cx="3942697" cy="2584657"/>
          </a:xfrm>
          <a:prstGeom prst="rect">
            <a:avLst/>
          </a:prstGeom>
        </p:spPr>
      </p:pic>
      <p:pic>
        <p:nvPicPr>
          <p:cNvPr id="2" name="Picture 8" descr="https://latex.codecogs.com/png.latex?%5Cdpi%7B150%7D%20%5CLARGE%20%5Cmbox%7Bsolution%20of%20the%20paradox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1" y="655779"/>
            <a:ext cx="38671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latex.codecogs.com/png.latex?%5Cdpi%7B150%7D%20%5Cfrac%7B1%7D%7BZ%28r%2C%5Cbeta%29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76" y="4884749"/>
            <a:ext cx="7048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latex.codecogs.com/png.latex?%5Cdpi%7B150%7D%20%5CLARGE%20%5Crho%28r%2C%5Cbeta%29%3D%5Cqquad%5C%2Ce%5E%7B-%5Cbeta%20%5Chat%7BH%7D_r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0" y="4823999"/>
            <a:ext cx="3343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latex.codecogs.com/png.latex?%5Cdpi%7B150%7D%20%5CLARGE%20%5Csim%20%5Cquad%5Csum_%7Bj%3D0%7D%5E3%20%7C%5CPsi_j%28r%29%5Crangle%5C%21%5Clangle%5CPsi_j%28r%29%7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4537087"/>
            <a:ext cx="3714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s://latex.codecogs.com/png.latex?%5Cdpi%7B150%7D%20%5Clarge%20%5Cfrac%7B1%7D%7B4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71" y="4860936"/>
            <a:ext cx="1428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https://latex.codecogs.com/png.latex?%5Cdpi%7B150%7D%20%5CLARGE%20%3D%5Cquad%5Csum_%7B%5Csigma%2C%5Csigma%27%3D%5Cuparrow%2C%5Cdownarrow%7D%7CL%5Csigma%2CR%5Csigma%27%5Crangle%5C%21%5Clangle%20L%5Csigma%2CR%5Csigma%27%7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5840873"/>
            <a:ext cx="4953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s://latex.codecogs.com/png.latex?%5Cdpi%7B150%7D%20%5Clarge%20%5Cfrac%7B1%7D%7B4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51" y="5830422"/>
            <a:ext cx="1428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ttps://latex.codecogs.com/png.latex?%5Cdpi%7B150%7D%20%5CLARGE%20%2C%5C%2C%5C%2Cr%5Crightarrow%5Cinf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37" y="5088872"/>
            <a:ext cx="15049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atex.codecogs.com/png.latex?%5Cdpi%7B150%7D%20%5CLARGE%20%5Cmbox%7Btiny%20noise%20destroys%20entanglement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01" y="1342239"/>
            <a:ext cx="5343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gif.latex?%5Cdpi%7B150%7D%20%5CLARGE%20%5CDelta%20E%20%5Cleftrightarrow%20k_BT%5Cequiv%20%5Cbeta%5E%7B-1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34" y="2924860"/>
            <a:ext cx="31337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tex.codecogs.com/gif.latex?%5Cdpi%7B150%7D%20%5Clarge%20%5CDelta%20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2" y="3419797"/>
            <a:ext cx="4381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664048" y="3292421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87784" y="3923853"/>
            <a:ext cx="93610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077" y="169160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077" y="53640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m</a:t>
            </a:r>
          </a:p>
        </p:txBody>
      </p:sp>
      <p:pic>
        <p:nvPicPr>
          <p:cNvPr id="6146" name="Picture 2" descr="https://latex.codecogs.com/png.latex?%5Cdpi%7B150%7D%20%5CLARGE%20%5Crightarrow%20%5Cmbox%7Bparticle%20correlation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58" y="2639022"/>
            <a:ext cx="35814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atex.codecogs.com/png.latex?%5Cdpi%7B150%7D%20%5CLARGE%20%5Cmbox%7Bbut%20no%20entanglement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3192319"/>
            <a:ext cx="3371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150%7D%20%5CLARGE%20%5Crho%3D%5Csum_j%20p_j%5C%2C%20%7CSD_j%5Crangle%5C%21%5Clangle%20SD_j%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13" y="1547589"/>
            <a:ext cx="37052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atex.codecogs.com/png.latex?%5Cdpi%7B150%7D%20%5CLARGE%20r%20%5Cgeq%201.6%3A%5C%2C%5C%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13" y="971784"/>
            <a:ext cx="14001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1" y="720168"/>
            <a:ext cx="4235471" cy="3023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7" y="4283913"/>
            <a:ext cx="4336465" cy="31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61239" y="900865"/>
            <a:ext cx="3168352" cy="18722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781466" y="4735243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781466" y="4032319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564965" y="6553314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56" y="3972280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98" y="6741081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gelmäßiges Fünfeck 10"/>
          <p:cNvSpPr/>
          <p:nvPr/>
        </p:nvSpPr>
        <p:spPr>
          <a:xfrm rot="1657296">
            <a:off x="1647642" y="4866690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1369560" y="6571504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62778" y="4473633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52215" y="6553314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713932" y="1779864"/>
            <a:ext cx="1" cy="36068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599632" y="178244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latex.codecogs.com/png.latex?%5Chuge%20%5Cdpi%7B150%7D%20%7C%5CPsi_N%5Cr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58" y="1157839"/>
            <a:ext cx="942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tex.codecogs.com/png.latex?%5Chuge%20%5Cdpi%7B150%7D%20%5Crho_%7Bij%7D%5C,%5Cequiv%5C,%5Clangle%5CPsi_N%7Ca%5E%5Cdagger_i%5C,a_j%7C%5CPsi_N%5Cr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29" y="2808759"/>
            <a:ext cx="44291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atex.codecogs.com/png.latex?%5Chuge%20%5Cdpi%7B150%7D%20%5Cvec%7B%5Clambd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45" y="5358564"/>
            <a:ext cx="2667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latex.codecogs.com/png.latex?%5Chuge%20%5Cdpi%7B150%7D%20=%5C,%28%5Clambda_1,%5Clambda_2,%5Cldots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3" y="5443156"/>
            <a:ext cx="28098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6020222" y="6206513"/>
            <a:ext cx="317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err="1"/>
              <a:t>natural</a:t>
            </a:r>
            <a:r>
              <a:rPr lang="de-CH" sz="2800" dirty="0"/>
              <a:t> </a:t>
            </a:r>
            <a:r>
              <a:rPr lang="de-CH" sz="2800" dirty="0" err="1"/>
              <a:t>occupation</a:t>
            </a:r>
            <a:endParaRPr lang="de-CH" sz="2800" dirty="0"/>
          </a:p>
          <a:p>
            <a:pPr algn="ctr"/>
            <a:r>
              <a:rPr lang="de-CH" sz="2800" dirty="0" err="1"/>
              <a:t>numbers</a:t>
            </a:r>
            <a:endParaRPr lang="de-CH" sz="2800" dirty="0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843795" y="2001955"/>
            <a:ext cx="0" cy="818273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843795" y="4136485"/>
            <a:ext cx="0" cy="818273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http://latex.codecogs.com/png.latex?%5Chuge%20%5Cdpi%7B100%7D%200%5Cleq%5Clambda_k%5Cleq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9" y="5992044"/>
            <a:ext cx="14859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athcal%7BH%7D_N%5Cequiv%20%5Cwedge%5EN%5B%5Cmathcal%7BH%7D_1%5E%7B%28d%29%7D%5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44" y="116661"/>
            <a:ext cx="3316541" cy="7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/>
      <p:bldP spid="14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16913" y="35125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 err="1"/>
              <a:t>example</a:t>
            </a:r>
            <a:r>
              <a:rPr lang="de-CH" sz="2800" dirty="0"/>
              <a:t>:  N = 3  &amp;  d= 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85603" y="4679146"/>
            <a:ext cx="479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[R.E.Borland, K.Dennis, J. Phys. B, 5, 1, 1972]</a:t>
            </a:r>
          </a:p>
          <a:p>
            <a:r>
              <a:rPr lang="de-CH" sz="2000" dirty="0"/>
              <a:t>[M.B.Ruskai, Phys. </a:t>
            </a:r>
            <a:r>
              <a:rPr lang="de-CH" sz="2000" dirty="0" err="1"/>
              <a:t>Rev</a:t>
            </a:r>
            <a:r>
              <a:rPr lang="de-CH" sz="2000" dirty="0"/>
              <a:t>. A, 40, 45, 2007]</a:t>
            </a:r>
          </a:p>
        </p:txBody>
      </p:sp>
      <p:sp>
        <p:nvSpPr>
          <p:cNvPr id="11" name="Rechteck 10"/>
          <p:cNvSpPr/>
          <p:nvPr/>
        </p:nvSpPr>
        <p:spPr>
          <a:xfrm>
            <a:off x="1871960" y="1115541"/>
            <a:ext cx="4968552" cy="34563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http://latex.codecogs.com/png.latex?%5Cdpi%7B150%7D%20%5CLARGE%20%5Clambda_1%5Cgeq%20%5Clambda_2%5Cgeq%5Cldots%5Cgeq%5Clambda_6%5Cgeq%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03" y="1322362"/>
            <a:ext cx="39528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.codecogs.com/png.latex?%5Cdpi%7B150%7D%20%5CLARGE%20%5Clambda_1%20&amp;plus;%20%5Clambda_2%20&amp;plus;%20...%20&amp;plus;%5Clambda_6%20%3D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77" y="1858555"/>
            <a:ext cx="35909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atex.codecogs.com/png.latex?%5Cdpi%7B150%7D%20%5CLARGE%20%5Clambda_1%20&amp;plus;%5Clambda_2%20&amp;plus;%5Clambda_4%5Cleq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61" y="2462632"/>
            <a:ext cx="28003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latex.codecogs.com/png.latex?%5Cdpi%7B150%7D%20%5CLARGE%20%5Clambda_1&amp;plus;%5Clambda_6%20%3D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36" y="3020625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atex.codecogs.com/png.latex?%5Cdpi%7B150%7D%20%5CLARGE%20%5Clambda_2&amp;plus;%5Clambda_5%20%3D%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36" y="3550370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atex.codecogs.com/png.latex?%5Cdpi%7B150%7D%20%5CLARGE%20%5Clambda_3&amp;plus;%5Clambda_4%20%3D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98" y="4080115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24"/>
          <p:cNvSpPr txBox="1"/>
          <p:nvPr/>
        </p:nvSpPr>
        <p:spPr>
          <a:xfrm>
            <a:off x="2366577" y="6217263"/>
            <a:ext cx="628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[A.Klyachko, </a:t>
            </a:r>
            <a:r>
              <a:rPr lang="de-CH" sz="2000"/>
              <a:t>J. Phys </a:t>
            </a:r>
            <a:r>
              <a:rPr lang="de-CH" sz="2000" dirty="0"/>
              <a:t>36, 72-86, 2006]</a:t>
            </a:r>
          </a:p>
          <a:p>
            <a:r>
              <a:rPr lang="de-CH" sz="2000" dirty="0"/>
              <a:t>[M.Altunbulak, A.Klyachko, CMP 282, 287-322, 2008]</a:t>
            </a:r>
          </a:p>
          <a:p>
            <a:r>
              <a:rPr lang="de-CH" sz="2000" dirty="0"/>
              <a:t>[M.Altunbulak, PhD thesis, Bilkent University, 2008]</a:t>
            </a:r>
          </a:p>
        </p:txBody>
      </p:sp>
      <p:sp>
        <p:nvSpPr>
          <p:cNvPr id="20" name="Textfeld 5"/>
          <p:cNvSpPr txBox="1"/>
          <p:nvPr/>
        </p:nvSpPr>
        <p:spPr>
          <a:xfrm>
            <a:off x="719832" y="5724053"/>
            <a:ext cx="812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/>
              <a:t>in general</a:t>
            </a:r>
            <a:r>
              <a:rPr lang="de-CH" sz="2800" dirty="0"/>
              <a:t>:  finite family of generalized Pauli constraints</a:t>
            </a:r>
          </a:p>
        </p:txBody>
      </p:sp>
    </p:spTree>
    <p:extLst>
      <p:ext uri="{BB962C8B-B14F-4D97-AF65-F5344CB8AC3E}">
        <p14:creationId xmlns:p14="http://schemas.microsoft.com/office/powerpoint/2010/main" val="35150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8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403573"/>
            <a:ext cx="4104456" cy="5777969"/>
          </a:xfrm>
          <a:prstGeom prst="rect">
            <a:avLst/>
          </a:prstGeom>
        </p:spPr>
      </p:pic>
      <p:sp>
        <p:nvSpPr>
          <p:cNvPr id="3" name="Textfeld 14"/>
          <p:cNvSpPr txBox="1"/>
          <p:nvPr/>
        </p:nvSpPr>
        <p:spPr>
          <a:xfrm>
            <a:off x="1151880" y="53947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/>
              <a:t>International workshop on this new research field</a:t>
            </a:r>
          </a:p>
        </p:txBody>
      </p:sp>
      <p:sp>
        <p:nvSpPr>
          <p:cNvPr id="5" name="Textfeld 14"/>
          <p:cNvSpPr txBox="1"/>
          <p:nvPr/>
        </p:nvSpPr>
        <p:spPr>
          <a:xfrm>
            <a:off x="4896296" y="3203773"/>
            <a:ext cx="5112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See website</a:t>
            </a:r>
          </a:p>
          <a:p>
            <a:pPr algn="ctr"/>
            <a:r>
              <a:rPr lang="de-CH" sz="2400" dirty="0"/>
              <a:t> </a:t>
            </a:r>
          </a:p>
          <a:p>
            <a:pPr algn="ctr"/>
            <a:r>
              <a:rPr lang="de-CH" sz="2400" dirty="0">
                <a:hlinkClick r:id="rId3"/>
              </a:rPr>
              <a:t>www.physics.ox.ac.uk/confs/pauli2016</a:t>
            </a:r>
            <a:endParaRPr lang="de-CH" sz="2400" dirty="0"/>
          </a:p>
          <a:p>
            <a:pPr algn="ctr"/>
            <a:endParaRPr lang="de-CH" sz="2400" dirty="0"/>
          </a:p>
          <a:p>
            <a:pPr algn="ctr"/>
            <a:r>
              <a:rPr lang="de-CH" sz="2400" dirty="0"/>
              <a:t>for recorded talks, slides, posters,...</a:t>
            </a:r>
          </a:p>
        </p:txBody>
      </p:sp>
    </p:spTree>
    <p:extLst>
      <p:ext uri="{BB962C8B-B14F-4D97-AF65-F5344CB8AC3E}">
        <p14:creationId xmlns:p14="http://schemas.microsoft.com/office/powerpoint/2010/main" val="11145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1354" y="2490164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3626612" y="1981711"/>
            <a:ext cx="1799996" cy="444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pinning</a:t>
            </a:r>
            <a:endParaRPr lang="de-DE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59153" y="2039092"/>
            <a:ext cx="3060235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 dirty="0" err="1">
                <a:solidFill>
                  <a:srgbClr val="000000"/>
                </a:solidFill>
                <a:uFillTx/>
                <a:ea typeface="Lucida Sans Unicode" pitchFamily="2"/>
                <a:cs typeface="Tahoma" pitchFamily="2"/>
              </a:rPr>
              <a:t>point</a:t>
            </a:r>
            <a:r>
              <a:rPr lang="de-DE" sz="2800" b="0" i="0" u="none" strike="noStrike" kern="1200" cap="none" spc="0" baseline="0" dirty="0">
                <a:solidFill>
                  <a:srgbClr val="000000"/>
                </a:solidFill>
                <a:uFillTx/>
                <a:ea typeface="Lucida Sans Unicode" pitchFamily="2"/>
                <a:cs typeface="Tahoma" pitchFamily="2"/>
              </a:rPr>
              <a:t> on </a:t>
            </a:r>
            <a:r>
              <a:rPr lang="de-DE" sz="2800" b="0" i="0" u="none" strike="noStrike" kern="1200" cap="none" spc="0" baseline="0" dirty="0" err="1">
                <a:solidFill>
                  <a:srgbClr val="000000"/>
                </a:solidFill>
                <a:uFillTx/>
                <a:ea typeface="Lucida Sans Unicode" pitchFamily="2"/>
                <a:cs typeface="Tahoma" pitchFamily="2"/>
              </a:rPr>
              <a:t>boundary</a:t>
            </a:r>
            <a:r>
              <a:rPr lang="de-DE" sz="2800" b="0" i="0" u="none" strike="noStrike" kern="1200" cap="none" spc="0" baseline="0" dirty="0">
                <a:solidFill>
                  <a:srgbClr val="000000"/>
                </a:solidFill>
                <a:uFillTx/>
                <a:ea typeface="Lucida Sans Unicode" pitchFamily="2"/>
                <a:cs typeface="Tahoma" pitchFamily="2"/>
              </a:rPr>
              <a:t> 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65639" y="3678512"/>
            <a:ext cx="3334679" cy="7700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r</a:t>
            </a:r>
            <a:r>
              <a:rPr lang="de-DE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estricted</a:t>
            </a:r>
            <a:r>
              <a:rPr lang="de-DE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de-DE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dynamics</a:t>
            </a:r>
            <a:endParaRPr lang="de-DE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7514426" y="2761965"/>
            <a:ext cx="191191" cy="68653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226907" y="3635035"/>
            <a:ext cx="3064689" cy="539998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26605" y="5951881"/>
            <a:ext cx="2700003" cy="4301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generalization</a:t>
            </a:r>
            <a:r>
              <a:rPr lang="de-DE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de-DE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of</a:t>
            </a:r>
            <a:r>
              <a:rPr lang="de-DE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:</a:t>
            </a:r>
          </a:p>
        </p:txBody>
      </p:sp>
      <p:sp>
        <p:nvSpPr>
          <p:cNvPr id="18" name="Gerade Verbindung 17"/>
          <p:cNvSpPr/>
          <p:nvPr/>
        </p:nvSpPr>
        <p:spPr>
          <a:xfrm>
            <a:off x="6265639" y="6886988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6265639" y="6166980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6265639" y="5446981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6535643" y="6679304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6445639" y="681498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3" name="Gerade Verbindung 22"/>
          <p:cNvSpPr/>
          <p:nvPr/>
        </p:nvSpPr>
        <p:spPr>
          <a:xfrm>
            <a:off x="6535643" y="5986980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6445639" y="6094980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5" name="Gerade Verbindung 24"/>
          <p:cNvSpPr/>
          <p:nvPr/>
        </p:nvSpPr>
        <p:spPr>
          <a:xfrm>
            <a:off x="6715643" y="5248981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6625638" y="537498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899149" y="5850367"/>
            <a:ext cx="90005" cy="539998"/>
            <a:chOff x="6929999" y="6047997"/>
            <a:chExt cx="90005" cy="539998"/>
          </a:xfrm>
        </p:grpSpPr>
        <p:sp>
          <p:nvSpPr>
            <p:cNvPr id="28" name="Gerade Verbindung 27"/>
            <p:cNvSpPr/>
            <p:nvPr/>
          </p:nvSpPr>
          <p:spPr>
            <a:xfrm flipV="1">
              <a:off x="6929999" y="6047997"/>
              <a:ext cx="0" cy="53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004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99002" tIns="54004" rIns="99002" bIns="54004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020004" y="6479996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903453" y="6544018"/>
            <a:ext cx="90005" cy="539998"/>
            <a:chOff x="6929999" y="6767995"/>
            <a:chExt cx="90005" cy="539998"/>
          </a:xfrm>
        </p:grpSpPr>
        <p:sp>
          <p:nvSpPr>
            <p:cNvPr id="31" name="Gerade Verbindung 30"/>
            <p:cNvSpPr/>
            <p:nvPr/>
          </p:nvSpPr>
          <p:spPr>
            <a:xfrm flipV="1">
              <a:off x="6929999" y="6767995"/>
              <a:ext cx="0" cy="53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004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99002" tIns="54004" rIns="99002" bIns="54004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7020004" y="7200003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7885645" y="4978982"/>
            <a:ext cx="1979996" cy="7700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decay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impossible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1411354" y="1787240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194853" y="4308235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4" y="1727201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1" y="4496001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gelmäßiges Fünfeck 40"/>
          <p:cNvSpPr/>
          <p:nvPr/>
        </p:nvSpPr>
        <p:spPr>
          <a:xfrm rot="1657296">
            <a:off x="1277530" y="2621611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2742190" y="2351891"/>
            <a:ext cx="821887" cy="46142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6899149" y="5266982"/>
            <a:ext cx="986496" cy="9701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6809149" y="6081295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5" name="Freihandform 44"/>
          <p:cNvSpPr/>
          <p:nvPr/>
        </p:nvSpPr>
        <p:spPr>
          <a:xfrm>
            <a:off x="6809149" y="677898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99448" y="4326425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282103" y="4308235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9" name="Freihandform 48"/>
          <p:cNvSpPr/>
          <p:nvPr/>
        </p:nvSpPr>
        <p:spPr>
          <a:xfrm>
            <a:off x="2465115" y="28133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69611" y="228245"/>
            <a:ext cx="7419660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2</a:t>
            </a:r>
            <a:r>
              <a:rPr lang="de-DE" sz="44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) Relevance of (quasi)pinning</a:t>
            </a:r>
          </a:p>
        </p:txBody>
      </p:sp>
    </p:spTree>
    <p:extLst>
      <p:ext uri="{BB962C8B-B14F-4D97-AF65-F5344CB8AC3E}">
        <p14:creationId xmlns:p14="http://schemas.microsoft.com/office/powerpoint/2010/main" val="29451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43" grpId="0" animBg="1"/>
      <p:bldP spid="45" grpId="0" animBg="1"/>
      <p:bldP spid="4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atex.codecogs.com/png.latex?%5Chuge%20%5Cdpi%7B120%7D%20%5Cvec%7B%5Clambda%7D%5C,=%5C,%28%5Cunderbrace%7B1,%5Cldots,1%7D_N,0,%5Cldots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2" y="4765378"/>
            <a:ext cx="32861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286140" y="5531719"/>
            <a:ext cx="148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stable</a:t>
            </a:r>
            <a:r>
              <a:rPr lang="de-CH" sz="2800" dirty="0"/>
              <a:t>:</a:t>
            </a:r>
          </a:p>
        </p:txBody>
      </p:sp>
      <p:pic>
        <p:nvPicPr>
          <p:cNvPr id="17" name="Picture 8" descr="http://latex.codecogs.com/png.latex?%5Chuge%20%5Cdpi%7B120%7D%20%5Cvec%7B%5Clambda%7D%5C,%5Capprox%5C,%28%5Cunderbrace%7B1,%5Cldots,1%7D_N,0,%5Cldots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17" y="6325221"/>
            <a:ext cx="33051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910069" y="1952388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3910069" y="1249464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3693568" y="3770459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9" y="1189425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86" y="3958225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gelmäßiges Fünfeck 33"/>
          <p:cNvSpPr/>
          <p:nvPr/>
        </p:nvSpPr>
        <p:spPr>
          <a:xfrm rot="1657296">
            <a:off x="3776245" y="2083835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feld 36"/>
          <p:cNvSpPr txBox="1"/>
          <p:nvPr/>
        </p:nvSpPr>
        <p:spPr>
          <a:xfrm>
            <a:off x="3498163" y="3788649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91381" y="1690778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780818" y="3770459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0" name="Freihandform 39"/>
          <p:cNvSpPr/>
          <p:nvPr/>
        </p:nvSpPr>
        <p:spPr>
          <a:xfrm>
            <a:off x="3861176" y="186656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3" name="Regelmäßiges Fünfeck 42"/>
          <p:cNvSpPr/>
          <p:nvPr/>
        </p:nvSpPr>
        <p:spPr>
          <a:xfrm rot="1657296">
            <a:off x="3776247" y="2083834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/>
          <p:cNvSpPr txBox="1"/>
          <p:nvPr/>
        </p:nvSpPr>
        <p:spPr>
          <a:xfrm>
            <a:off x="719832" y="228244"/>
            <a:ext cx="8707082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structual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simplifications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for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N-fermion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state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       </a:t>
            </a:r>
            <a:endParaRPr lang="de-DE" sz="3600" b="0" i="0" u="sng" strike="noStrike" kern="1200" cap="none" spc="0" baseline="0" dirty="0">
              <a:solidFill>
                <a:srgbClr val="FF0000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1026" name="Picture 2" descr="https://latex.codecogs.com/png.latex?%5Cdpi%7B150%7D%20%5CLARGE%20%5CRightarrow%5Cqquad%20%7C%5CPsi_N%5Crangle%20%3D%20%7C1%2C%5Cldots%2CN%5Crangle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98" y="4840178"/>
            <a:ext cx="4495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Rightarrow%5Cqquad%20%7C%5CPsi_N%5Crangle%20%5Capprox%20%7C1%2C%5Cldots%2CN%5Crangle_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98" y="6407864"/>
            <a:ext cx="45243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39912" y="611485"/>
            <a:ext cx="828092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latex.codecogs.com/png.latex?%5Cdpi%7B200%7D%20%5Clarge%20%5Cvec%7B%5Clambda%7D%20%5Cin%20%5Cpartial%20%5Cmathcal%7BP%7D%5C%2C%5Cmbox%7B%28%7B%5Ccolor%7BRed%7D%20pinning%7D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803312"/>
            <a:ext cx="27241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200%7D%20%5Clarge%20%5CRightarrow%5C%2C%5C%2C%20%5Cmbox%7Bsimplified%20structure%20of%7D%5C%2C%5C%2C%7C%5CPsi%5C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889037"/>
            <a:ext cx="47910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atex.codecogs.com/png.latex?%5Cdpi%7B200%7D%20%5Clarge%20%5Cunderline%7B%5Cmbox%7BThm%3A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0" y="936662"/>
            <a:ext cx="895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atex.codecogs.com/png.latex?%5Cdpi%7B200%7D%20%5Clarge%20%5Cmbox%7B%60%60extremal%20local%20information%7D%5C%2C%5CRightarrow%5C%2C%5Cmbox%7Bglobal%20structure%27%27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979637"/>
            <a:ext cx="78390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atex.codecogs.com/png.latex?%5Cdpi%7B200%7D%20%5Clarge%20%5Cmbox%7BExample%3A%203%20fermions%20%5C%26%206%20orbital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275781"/>
            <a:ext cx="5429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latex.codecogs.com/png.latex?%5Cdpi%7B200%7D%20%5Clarge%20%5CRightarrow%5C%2C%7B%5Ccolor%7BRed%7D%20%282-%5Chat%7Bn%7D_1-%5Chat%7Bn%7D_2-%5Chat%7Bn%7D_4%29%7D%7C%5CPsi%5Crangle%3D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49" y="4620531"/>
            <a:ext cx="47053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latex.codecogs.com/png.latex?%5Cdpi%7B200%7D%20%5Clarge%20%7C%5CPsi%5Crangle%5C%2C%5C%2C%5Cmbox%7Bspanned%20only%20by%3A%20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0" y="6230259"/>
            <a:ext cx="33623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latex.codecogs.com/png.latex?%5Cdpi%7B150%7D%20%5CLARGE%20%7C1%2C2%2C3%5Crangle_f%2C%5C%2C%5C%2C%7C1%2C4%2C5%5Crangle_f%2C%5C%2C%5C%2C%7C2%2C4%2C6%5Crangle_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6205422"/>
            <a:ext cx="46958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gif.latex?%5Cdpi%7B200%7D%20%5Clarge%20%5Cmbox%7Bsaturation%20of%3A%7D%5C%2C%5C%2C%5C%2CD%28%5Cvec%7B%5Clambda%7D%29%5Cequiv%202-%5Clambda_1-%5Clambda_2-%5Clambda_4%20%5Cgeq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1" y="3959775"/>
            <a:ext cx="70294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20%7D%20%5CLARGE%20%7B%5Ccolor%7BRed%7D%20%5Chat%7BD%7D_%5CPsi%7D%5Cequiv%20D%28%28%7B%5Ccolor%7BRed%7D%20%5Chat%7Bn%7D_i%7D%29%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0" y="5512316"/>
            <a:ext cx="18669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5210545" y="3821036"/>
            <a:ext cx="232051" cy="2876773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atex.codecogs.com/png.latex?%5Cdpi%7B200%7D%20%5Clarge%20%5Cmbox%7BTheorem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69" y="2888112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940346" y="2729565"/>
            <a:ext cx="4248473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https://latex.codecogs.com/png.latex?%5Cdpi%7B200%7D%20%5Clarge%20%5Cmbox%7B%7B%5Ccolor%7BRed%7D%20Stability%7D%20of%20structural%20implications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259557"/>
            <a:ext cx="56673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latex.codecogs.com/png.latex?%5Cdpi%7B200%7D%20%5Clarge%201-%5C%7C%5Chat%7BP%7D_D%5CPsi%5C%7C%5E2%5Cleq%202%20D%28%5Cvec%7B%5Clambda%7D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3" y="3449645"/>
            <a:ext cx="3400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atex.codecogs.com/png.latex?%5Cdpi%7B200%7D%20%5Clarge%20%5Cmbox%7Bprojector%20onto%20subspace%20of%20%7B%5Ccolor%7BRed%7D%20pinning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4977613"/>
            <a:ext cx="56197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V="1">
            <a:off x="3951745" y="3916371"/>
            <a:ext cx="432048" cy="9258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latex.codecogs.com/png.latex?%5Cdpi%7B120%7D%20%5Clarge%20%5Cmbox%7B%5BCS%2C%20C.Benavides-Riveros%2C%20P.Vrana%2C%20Phys.%7ERev.%7EA%2096%2C%20052312%20%282017%29%5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29" y="6516141"/>
            <a:ext cx="6648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>
            <a:extLst>
              <a:ext uri="{FF2B5EF4-FFF2-40B4-BE49-F238E27FC236}">
                <a16:creationId xmlns:a16="http://schemas.microsoft.com/office/drawing/2014/main" id="{CBE1318D-0393-4AE5-845A-A2389DE78365}"/>
              </a:ext>
            </a:extLst>
          </p:cNvPr>
          <p:cNvSpPr txBox="1"/>
          <p:nvPr/>
        </p:nvSpPr>
        <p:spPr>
          <a:xfrm>
            <a:off x="2159992" y="2987749"/>
            <a:ext cx="6336704" cy="1030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1)</a:t>
            </a:r>
            <a:r>
              <a:rPr lang="de-DE" sz="6000" b="0" i="0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6000" b="0" i="0" strike="noStrike" kern="1200" cap="none" spc="0" baseline="0" dirty="0" err="1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Particle</a:t>
            </a:r>
            <a:r>
              <a:rPr lang="de-DE" sz="6000" b="0" i="0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851924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atex.codecogs.com/png.latex?%5Cdpi%7B200%7D%20%5Clarge%20%5Cmbox%7Bpick%20facet%20%7D%20F%20%5Cmbox%7B%20of%20polytope%20%7D%5Cmathal%7BP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087211"/>
            <a:ext cx="43338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atex.codecogs.com/png.latex?%5Cdpi%7B200%7D%20%5Clarge%20%5CRightarrow%20%5Cquad%20%5Cmbox%7Bstate%20manifold%20%7D%5Cmathcal%7BM%7D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21" y="2951038"/>
            <a:ext cx="3943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latex.codecogs.com/png.latex?%5Cdpi%7B200%7D%20%5Clarge%20%5CRightarrow%20%5Cquad%20%5Cmbox%7Bvariational%20ansatz%3A%20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29" y="4840084"/>
            <a:ext cx="3800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latex.codecogs.com/png.latex?%5Cdpi%7B200%7D%20%5Clarge%20E_%7BF%7D%5Cequiv%20%5Cmin_%7B%7C%5CPsi%5Crangle%5Cin%20%5Cmathcal%7BM%7D_F%7D%5Cbig%28%5Clangle%5CPsi%7C%5Chat%7BH%7D%7C%5CPsi%5Crangle%5Cbig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27" y="5936377"/>
            <a:ext cx="38100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190827" y="5728760"/>
            <a:ext cx="4464497" cy="1120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s://latex.codecogs.com/png.latex?%5Cdpi%7B200%7D%20%5Clarge%20%5Cmbox%7Be.g.%7D%5C%2C%5C%2C%5C%2C%7C%5CPsi%5Crangle%20%3D%20%5Calpha%20%5C%2C%7C1%2C2%2C3%5Crangle_f%5C%2C&amp;plus;%5C%2C%5Cbeta%20%5C%2C%7C1%2C4%2C5%5Crangle_f%5C%2C&amp;plus;%5C%2C%5Cgamma%5C%2C%7C2%2C4%2C6%5Crangle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3739133"/>
            <a:ext cx="77438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719832" y="546186"/>
            <a:ext cx="6848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u="sng" dirty="0">
                <a:solidFill>
                  <a:srgbClr val="0000FF"/>
                </a:solidFill>
              </a:rPr>
              <a:t>3a) Ground state problem</a:t>
            </a:r>
            <a:endParaRPr lang="en-US" sz="4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latex.codecogs.com/png.latex?%5Cdpi%7B200%7D%20%5Clarge%20%5Cfrac%7B%5CDelta%20E%7D%7BE_%7Bcorr%7D%7D%20%5C%2C%5C%2C%5Cleq%20%5C%2C%5C%2C%5Ctilde%7BC%7D%5C%2C%5C%2C%5C%2C%5Cfrac%7BD%28%5Cvec%7B%5Clambda%7D%29%7D%7BS%28%5Cvec%7B%5Clambda%7D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3" y="5163564"/>
            <a:ext cx="3212862" cy="11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6"/>
          <p:cNvSpPr/>
          <p:nvPr/>
        </p:nvSpPr>
        <p:spPr>
          <a:xfrm>
            <a:off x="1414420" y="5012894"/>
            <a:ext cx="4144894" cy="14406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pic>
        <p:nvPicPr>
          <p:cNvPr id="16386" name="Picture 2" descr="https://latex.codecogs.com/png.latex?%5Cdpi%7B200%7D%20%5Clarge%20%5Cmbox%7Bnumerical%20quality%3F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539477"/>
            <a:ext cx="29813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0" y="1197503"/>
            <a:ext cx="4573904" cy="3324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14" y="901428"/>
            <a:ext cx="3883896" cy="5256052"/>
          </a:xfrm>
          <a:prstGeom prst="rect">
            <a:avLst/>
          </a:prstGeom>
        </p:spPr>
      </p:pic>
      <p:pic>
        <p:nvPicPr>
          <p:cNvPr id="10" name="Picture 4" descr="https://latex.codecogs.com/png.latex?%5Cdpi%7B120%7D%20%5Clarge%20%5Cmbox%7B%5BCS%2C%20C.Benavides-Riveros%2C%20P.Vrana%2C%20Phys.%7ERev.%7EA%2096%2C%20052312%20%282017%29%5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6726860"/>
            <a:ext cx="6648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20%7D%20%5Clarge%20%5Cmbox%7B%5BC.Benavides-Riveros%2C%20CS%2C%20Z.%20Phys.%20Chem.%20230%2C%205-7%20%282016%29%20&amp;plus;%20forthcoming%20paper%20%282018%29%5D%20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7140693"/>
            <a:ext cx="85629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5856" y="53947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u="sng" dirty="0"/>
              <a:t>Hierarchy of MCSCF ansatzes</a:t>
            </a:r>
            <a:endParaRPr lang="en-US" sz="3200" u="sng" dirty="0"/>
          </a:p>
        </p:txBody>
      </p:sp>
      <p:sp>
        <p:nvSpPr>
          <p:cNvPr id="3" name="Oval 2"/>
          <p:cNvSpPr/>
          <p:nvPr/>
        </p:nvSpPr>
        <p:spPr>
          <a:xfrm>
            <a:off x="6192440" y="20243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06563" y="29187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70659" y="292183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624488" y="29157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88584" y="29187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42467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06563" y="382193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60392" y="38158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488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88584" y="38158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352680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258491" y="4750625"/>
            <a:ext cx="432048" cy="7920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72660" y="4759968"/>
            <a:ext cx="288032" cy="7920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53462" y="649923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017558" y="650228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871387" y="64961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735483" y="649923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599579" y="64961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463675" y="649923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326074" y="6493136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190170" y="649618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8" idx="7"/>
            <a:endCxn id="3" idx="3"/>
          </p:cNvCxnSpPr>
          <p:nvPr/>
        </p:nvCxnSpPr>
        <p:spPr>
          <a:xfrm flipV="1">
            <a:off x="5090951" y="2208740"/>
            <a:ext cx="1133125" cy="741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0"/>
            <a:endCxn id="3" idx="4"/>
          </p:cNvCxnSpPr>
          <p:nvPr/>
        </p:nvCxnSpPr>
        <p:spPr>
          <a:xfrm flipV="1">
            <a:off x="5878671" y="2240376"/>
            <a:ext cx="421781" cy="681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0"/>
            <a:endCxn id="3" idx="4"/>
          </p:cNvCxnSpPr>
          <p:nvPr/>
        </p:nvCxnSpPr>
        <p:spPr>
          <a:xfrm flipH="1" flipV="1">
            <a:off x="6300452" y="2240376"/>
            <a:ext cx="432048" cy="67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1"/>
            <a:endCxn id="3" idx="5"/>
          </p:cNvCxnSpPr>
          <p:nvPr/>
        </p:nvCxnSpPr>
        <p:spPr>
          <a:xfrm flipH="1" flipV="1">
            <a:off x="6376828" y="2208740"/>
            <a:ext cx="1143392" cy="741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8" idx="3"/>
          </p:cNvCxnSpPr>
          <p:nvPr/>
        </p:nvCxnSpPr>
        <p:spPr>
          <a:xfrm flipV="1">
            <a:off x="4205896" y="3103177"/>
            <a:ext cx="732303" cy="7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9" idx="0"/>
            <a:endCxn id="11" idx="5"/>
          </p:cNvCxnSpPr>
          <p:nvPr/>
        </p:nvCxnSpPr>
        <p:spPr>
          <a:xfrm flipH="1" flipV="1">
            <a:off x="7672972" y="3103177"/>
            <a:ext cx="787720" cy="715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10" idx="5"/>
          </p:cNvCxnSpPr>
          <p:nvPr/>
        </p:nvCxnSpPr>
        <p:spPr>
          <a:xfrm flipH="1" flipV="1">
            <a:off x="6808876" y="3100129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920714" y="3102020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0"/>
            <a:endCxn id="10" idx="4"/>
          </p:cNvCxnSpPr>
          <p:nvPr/>
        </p:nvCxnSpPr>
        <p:spPr>
          <a:xfrm flipV="1">
            <a:off x="6732500" y="3131765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14575" y="3131765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78671" y="3117471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059958" y="3083492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0"/>
          </p:cNvCxnSpPr>
          <p:nvPr/>
        </p:nvCxnSpPr>
        <p:spPr>
          <a:xfrm flipH="1" flipV="1">
            <a:off x="7554764" y="3100131"/>
            <a:ext cx="41832" cy="715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624487" y="38220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5770659" y="291574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878671" y="3128717"/>
            <a:ext cx="0" cy="687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917325" y="3099941"/>
            <a:ext cx="759475" cy="747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732499" y="4031865"/>
            <a:ext cx="0" cy="687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808876" y="3965135"/>
            <a:ext cx="759475" cy="747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76" idx="3"/>
          </p:cNvCxnSpPr>
          <p:nvPr/>
        </p:nvCxnSpPr>
        <p:spPr>
          <a:xfrm flipV="1">
            <a:off x="5439695" y="4006444"/>
            <a:ext cx="1216428" cy="706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0" idx="0"/>
          </p:cNvCxnSpPr>
          <p:nvPr/>
        </p:nvCxnSpPr>
        <p:spPr>
          <a:xfrm flipV="1">
            <a:off x="4979399" y="5815156"/>
            <a:ext cx="0" cy="681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3" idx="1"/>
          </p:cNvCxnSpPr>
          <p:nvPr/>
        </p:nvCxnSpPr>
        <p:spPr>
          <a:xfrm flipH="1" flipV="1">
            <a:off x="5607713" y="5695238"/>
            <a:ext cx="1887598" cy="83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2" idx="1"/>
          </p:cNvCxnSpPr>
          <p:nvPr/>
        </p:nvCxnSpPr>
        <p:spPr>
          <a:xfrm flipH="1" flipV="1">
            <a:off x="5334169" y="5800847"/>
            <a:ext cx="1297046" cy="726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latex.codecogs.com/png.latex?%5Cdpi%7B120%7D%20%5CLARGE%20%5Cmbox%7BH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93" y="1697339"/>
            <a:ext cx="409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Oval 97"/>
          <p:cNvSpPr/>
          <p:nvPr/>
        </p:nvSpPr>
        <p:spPr>
          <a:xfrm>
            <a:off x="4042466" y="381584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4906562" y="381888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7488584" y="381584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8350388" y="38209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8" descr="https://latex.codecogs.com/gif.latex?%5Cdpi%7B150%7D%20%5CLARGE%20%5Cmbox%7B0-dim%20fac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8" y="1903939"/>
            <a:ext cx="1819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latex.codecogs.com/gif.latex?%5Cdpi%7B150%7D%20%5CLARGE%20%5Cmbox%7B1-dim%20face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8" y="2833060"/>
            <a:ext cx="18002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gif.latex?%5Cdpi%7B150%7D%20%5CLARGE%20%5Cmbox%7B2-dim%20face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8" y="3727064"/>
            <a:ext cx="1819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gif.latex?%5Cdpi%7B150%7D%20%5CLARGE%20%5Cmbox%7Br-dim%20face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8" y="6404359"/>
            <a:ext cx="17811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6" grpId="0" animBg="1"/>
      <p:bldP spid="7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84404" y="4482046"/>
            <a:ext cx="2055647" cy="18180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584405" y="3779122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367904" y="6300117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5" y="3719083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22" y="6487883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gelmäßiges Fünfeck 11"/>
          <p:cNvSpPr/>
          <p:nvPr/>
        </p:nvSpPr>
        <p:spPr>
          <a:xfrm rot="1657296">
            <a:off x="1450581" y="4613493"/>
            <a:ext cx="1792926" cy="797394"/>
          </a:xfrm>
          <a:prstGeom prst="pent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/>
          <p:cNvSpPr txBox="1"/>
          <p:nvPr/>
        </p:nvSpPr>
        <p:spPr>
          <a:xfrm>
            <a:off x="1172499" y="6318307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65717" y="4220436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55154" y="6300117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2644095" y="479512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877254" y="2431642"/>
            <a:ext cx="1224136" cy="7988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5983702" y="3428513"/>
            <a:ext cx="2582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physical </a:t>
            </a:r>
          </a:p>
          <a:p>
            <a:r>
              <a:rPr lang="de-CH" sz="2800" dirty="0"/>
              <a:t>system</a:t>
            </a:r>
            <a:endParaRPr lang="de-CH" dirty="0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489322" y="2010164"/>
            <a:ext cx="1" cy="14203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latex.codecogs.com/png.latex?%5Cdpi%7B150%7D%20%5CLARGE%20%7B%5Ccolor%7BRed%7D%20%5Cvec%7BM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77" y="1923601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ihandform 30"/>
          <p:cNvSpPr/>
          <p:nvPr/>
        </p:nvSpPr>
        <p:spPr>
          <a:xfrm>
            <a:off x="7488159" y="2607682"/>
            <a:ext cx="1857828" cy="323011"/>
          </a:xfrm>
          <a:custGeom>
            <a:avLst/>
            <a:gdLst>
              <a:gd name="connsiteX0" fmla="*/ 1857828 w 1857828"/>
              <a:gd name="connsiteY0" fmla="*/ 145157 h 323011"/>
              <a:gd name="connsiteX1" fmla="*/ 1538514 w 1857828"/>
              <a:gd name="connsiteY1" fmla="*/ 319328 h 323011"/>
              <a:gd name="connsiteX2" fmla="*/ 1306285 w 1857828"/>
              <a:gd name="connsiteY2" fmla="*/ 14 h 323011"/>
              <a:gd name="connsiteX3" fmla="*/ 972457 w 1857828"/>
              <a:gd name="connsiteY3" fmla="*/ 319328 h 323011"/>
              <a:gd name="connsiteX4" fmla="*/ 754742 w 1857828"/>
              <a:gd name="connsiteY4" fmla="*/ 14 h 323011"/>
              <a:gd name="connsiteX5" fmla="*/ 435428 w 1857828"/>
              <a:gd name="connsiteY5" fmla="*/ 304814 h 323011"/>
              <a:gd name="connsiteX6" fmla="*/ 188685 w 1857828"/>
              <a:gd name="connsiteY6" fmla="*/ 29043 h 323011"/>
              <a:gd name="connsiteX7" fmla="*/ 0 w 1857828"/>
              <a:gd name="connsiteY7" fmla="*/ 188700 h 32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828" h="323011">
                <a:moveTo>
                  <a:pt x="1857828" y="145157"/>
                </a:moveTo>
                <a:cubicBezTo>
                  <a:pt x="1744133" y="244337"/>
                  <a:pt x="1630438" y="343518"/>
                  <a:pt x="1538514" y="319328"/>
                </a:cubicBezTo>
                <a:cubicBezTo>
                  <a:pt x="1446590" y="295138"/>
                  <a:pt x="1400628" y="14"/>
                  <a:pt x="1306285" y="14"/>
                </a:cubicBezTo>
                <a:cubicBezTo>
                  <a:pt x="1211942" y="14"/>
                  <a:pt x="1064381" y="319328"/>
                  <a:pt x="972457" y="319328"/>
                </a:cubicBezTo>
                <a:cubicBezTo>
                  <a:pt x="880533" y="319328"/>
                  <a:pt x="844247" y="2433"/>
                  <a:pt x="754742" y="14"/>
                </a:cubicBezTo>
                <a:cubicBezTo>
                  <a:pt x="665237" y="-2405"/>
                  <a:pt x="529771" y="299976"/>
                  <a:pt x="435428" y="304814"/>
                </a:cubicBezTo>
                <a:cubicBezTo>
                  <a:pt x="341085" y="309652"/>
                  <a:pt x="261256" y="48395"/>
                  <a:pt x="188685" y="29043"/>
                </a:cubicBezTo>
                <a:cubicBezTo>
                  <a:pt x="116114" y="9691"/>
                  <a:pt x="58057" y="99195"/>
                  <a:pt x="0" y="18870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2" name="Picture 4" descr="http://latex.codecogs.com/png.latex?%5Cdpi%7B150%7D%20%5CLARGE%20%7B%5Ccolor%7BBlue%7D%20%5Cvec%7BB%7D%28t%29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2023387"/>
            <a:ext cx="7048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mit Pfeil 34"/>
          <p:cNvCxnSpPr/>
          <p:nvPr/>
        </p:nvCxnSpPr>
        <p:spPr>
          <a:xfrm flipV="1">
            <a:off x="2514647" y="4690200"/>
            <a:ext cx="495788" cy="38984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2570150" y="4640730"/>
            <a:ext cx="423127" cy="488792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Delay 16"/>
          <p:cNvSpPr/>
          <p:nvPr/>
        </p:nvSpPr>
        <p:spPr>
          <a:xfrm flipH="1">
            <a:off x="4101073" y="2702572"/>
            <a:ext cx="366096" cy="31448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3562704" y="3018829"/>
            <a:ext cx="180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detector</a:t>
            </a:r>
            <a:endParaRPr lang="de-CH" dirty="0"/>
          </a:p>
        </p:txBody>
      </p:sp>
      <p:sp>
        <p:nvSpPr>
          <p:cNvPr id="28" name="Rectangle 4"/>
          <p:cNvSpPr/>
          <p:nvPr/>
        </p:nvSpPr>
        <p:spPr>
          <a:xfrm>
            <a:off x="5301846" y="5744139"/>
            <a:ext cx="3887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[CS, Phys. Rev. B 92, 155149 (2015)]</a:t>
            </a:r>
          </a:p>
        </p:txBody>
      </p:sp>
      <p:pic>
        <p:nvPicPr>
          <p:cNvPr id="6146" name="Picture 2" descr="https://latex.codecogs.com/png.latex?%5Cdpi%7B120%7D%20%5CLARGE%20%5Cmbox%7Bexperimental%20realization%3A%20transparency%20effect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2" y="570775"/>
            <a:ext cx="8248194" cy="4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/>
      <p:bldP spid="15" grpId="0"/>
      <p:bldP spid="16" grpId="0" animBg="1"/>
      <p:bldP spid="21" grpId="0" animBg="1"/>
      <p:bldP spid="22" grpId="0"/>
      <p:bldP spid="31" grpId="0" animBg="1"/>
      <p:bldP spid="17" grpId="0" animBg="1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2B4A3024-734D-46A7-B2FF-05635D008CAA}"/>
              </a:ext>
            </a:extLst>
          </p:cNvPr>
          <p:cNvSpPr/>
          <p:nvPr/>
        </p:nvSpPr>
        <p:spPr>
          <a:xfrm>
            <a:off x="5769933" y="1870491"/>
            <a:ext cx="2242210" cy="8049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189AE9-29E7-4DC5-8771-4F0C900D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41" y="2192227"/>
            <a:ext cx="301738" cy="31850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3A3E4B6-96E5-4538-92C0-E7ECDB8BDDB5}"/>
              </a:ext>
            </a:extLst>
          </p:cNvPr>
          <p:cNvSpPr/>
          <p:nvPr/>
        </p:nvSpPr>
        <p:spPr>
          <a:xfrm>
            <a:off x="6017103" y="3236710"/>
            <a:ext cx="1763168" cy="789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604582E-48E3-4473-8A88-40952341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9" y="3511643"/>
            <a:ext cx="271377" cy="2864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15E60F-2121-408E-B462-DFB1E59A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56" y="3699187"/>
            <a:ext cx="271376" cy="218608"/>
          </a:xfrm>
          <a:prstGeom prst="rect">
            <a:avLst/>
          </a:prstGeom>
        </p:spPr>
      </p:pic>
      <p:sp>
        <p:nvSpPr>
          <p:cNvPr id="61" name="Arrow: Down 60">
            <a:extLst>
              <a:ext uri="{FF2B5EF4-FFF2-40B4-BE49-F238E27FC236}">
                <a16:creationId xmlns:a16="http://schemas.microsoft.com/office/drawing/2014/main" id="{580B0F70-3BF6-4CCF-B234-48AB61B7A680}"/>
              </a:ext>
            </a:extLst>
          </p:cNvPr>
          <p:cNvSpPr/>
          <p:nvPr/>
        </p:nvSpPr>
        <p:spPr>
          <a:xfrm>
            <a:off x="6830533" y="2698166"/>
            <a:ext cx="93274" cy="5166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25A6F0D-4B47-4EB5-8745-402A2CD7F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77" y="3437231"/>
            <a:ext cx="254023" cy="418391"/>
          </a:xfrm>
          <a:prstGeom prst="rect">
            <a:avLst/>
          </a:prstGeom>
        </p:spPr>
      </p:pic>
      <p:sp>
        <p:nvSpPr>
          <p:cNvPr id="70" name="Textfeld 12">
            <a:extLst>
              <a:ext uri="{FF2B5EF4-FFF2-40B4-BE49-F238E27FC236}">
                <a16:creationId xmlns:a16="http://schemas.microsoft.com/office/drawing/2014/main" id="{0655AEDA-1AC6-4EA8-8D4A-23A1566D36F0}"/>
              </a:ext>
            </a:extLst>
          </p:cNvPr>
          <p:cNvSpPr txBox="1"/>
          <p:nvPr/>
        </p:nvSpPr>
        <p:spPr>
          <a:xfrm>
            <a:off x="148552" y="476094"/>
            <a:ext cx="9423230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1a)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Electron correlation problem: simplifications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86782-A715-4F02-8AFF-A6CFCA641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8" y="2119757"/>
            <a:ext cx="502424" cy="404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1D863-A599-4FE7-8AA0-17E47A82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21" y="4772703"/>
            <a:ext cx="214571" cy="42914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D01D748-EB96-41E9-9A9A-13F4E44330EE}"/>
              </a:ext>
            </a:extLst>
          </p:cNvPr>
          <p:cNvSpPr/>
          <p:nvPr/>
        </p:nvSpPr>
        <p:spPr>
          <a:xfrm>
            <a:off x="6344505" y="4579309"/>
            <a:ext cx="967795" cy="8195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73408B6-BD90-47BB-B4E1-2FA16683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56" y="4864136"/>
            <a:ext cx="257559" cy="2718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7527875-6AD1-4E03-ADE3-658BF7CC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43" y="5056811"/>
            <a:ext cx="257559" cy="207477"/>
          </a:xfrm>
          <a:prstGeom prst="rect">
            <a:avLst/>
          </a:prstGeom>
        </p:spPr>
      </p:pic>
      <p:sp>
        <p:nvSpPr>
          <p:cNvPr id="51" name="Arrow: Down 50">
            <a:extLst>
              <a:ext uri="{FF2B5EF4-FFF2-40B4-BE49-F238E27FC236}">
                <a16:creationId xmlns:a16="http://schemas.microsoft.com/office/drawing/2014/main" id="{37FCB7EB-7D2C-4FA6-929D-B87F54A424DD}"/>
              </a:ext>
            </a:extLst>
          </p:cNvPr>
          <p:cNvSpPr/>
          <p:nvPr/>
        </p:nvSpPr>
        <p:spPr>
          <a:xfrm>
            <a:off x="6784514" y="4038588"/>
            <a:ext cx="93273" cy="5090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7396452-99A6-476F-B7DF-0DBD7E825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60" y="2095975"/>
            <a:ext cx="301738" cy="2430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512BC9D-EC3C-41DB-A6D6-63F343F4D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11" y="3405993"/>
            <a:ext cx="152631" cy="2513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5AD0243-7E43-4614-8848-B03B84255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4" y="4730802"/>
            <a:ext cx="133333" cy="2666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197C842-AED1-4A87-A6AF-3B51F324E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8" y="6044212"/>
            <a:ext cx="8342857" cy="371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01AA17-FE57-4F2F-80B8-8E7E8BE0A10D}"/>
              </a:ext>
            </a:extLst>
          </p:cNvPr>
          <p:cNvSpPr/>
          <p:nvPr/>
        </p:nvSpPr>
        <p:spPr>
          <a:xfrm>
            <a:off x="8819171" y="3324108"/>
            <a:ext cx="633644" cy="64463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47B5A2-5A7B-4D2A-825B-EE80D9C34638}"/>
              </a:ext>
            </a:extLst>
          </p:cNvPr>
          <p:cNvSpPr/>
          <p:nvPr/>
        </p:nvSpPr>
        <p:spPr>
          <a:xfrm>
            <a:off x="8802558" y="2005017"/>
            <a:ext cx="633644" cy="64463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B0C4BE4-2F89-4206-9724-6EA07F05B49E}"/>
              </a:ext>
            </a:extLst>
          </p:cNvPr>
          <p:cNvSpPr/>
          <p:nvPr/>
        </p:nvSpPr>
        <p:spPr>
          <a:xfrm>
            <a:off x="8843003" y="4664560"/>
            <a:ext cx="633644" cy="64463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40F51EE7-7E81-4A4B-9740-F038BAA839E3}"/>
              </a:ext>
            </a:extLst>
          </p:cNvPr>
          <p:cNvSpPr/>
          <p:nvPr/>
        </p:nvSpPr>
        <p:spPr>
          <a:xfrm>
            <a:off x="8974620" y="2749556"/>
            <a:ext cx="338036" cy="4723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DBA5DF32-75D3-4E4B-883E-3ED5B0315EFD}"/>
              </a:ext>
            </a:extLst>
          </p:cNvPr>
          <p:cNvSpPr/>
          <p:nvPr/>
        </p:nvSpPr>
        <p:spPr>
          <a:xfrm>
            <a:off x="8959697" y="4076389"/>
            <a:ext cx="319365" cy="4605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EB07A5-E882-41FF-90EF-62BF9AF6A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54" y="4197791"/>
            <a:ext cx="2761905" cy="409524"/>
          </a:xfrm>
          <a:prstGeom prst="rect">
            <a:avLst/>
          </a:prstGeom>
        </p:spPr>
      </p:pic>
      <p:pic>
        <p:nvPicPr>
          <p:cNvPr id="72" name="Picture 24" descr="https://latex.codecogs.com/png.latex?%5Cdpi%7B150%7D%20%5CLARGE%20%5Cmbox%7Bpair%20interaction%7D">
            <a:extLst>
              <a:ext uri="{FF2B5EF4-FFF2-40B4-BE49-F238E27FC236}">
                <a16:creationId xmlns:a16="http://schemas.microsoft.com/office/drawing/2014/main" id="{D11CB911-690A-4BCF-8719-B42973D4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48" y="4355105"/>
            <a:ext cx="24955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D873E71-34BB-4213-846E-7A7F2E4BBF04}"/>
              </a:ext>
            </a:extLst>
          </p:cNvPr>
          <p:cNvCxnSpPr>
            <a:cxnSpLocks/>
          </p:cNvCxnSpPr>
          <p:nvPr/>
        </p:nvCxnSpPr>
        <p:spPr>
          <a:xfrm flipH="1" flipV="1">
            <a:off x="4559244" y="4431200"/>
            <a:ext cx="472950" cy="84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3D9CCD8-71AE-413D-98D1-BD75B3F619AB}"/>
              </a:ext>
            </a:extLst>
          </p:cNvPr>
          <p:cNvSpPr/>
          <p:nvPr/>
        </p:nvSpPr>
        <p:spPr>
          <a:xfrm>
            <a:off x="3965119" y="4142920"/>
            <a:ext cx="442940" cy="519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8" descr="https://latex.codecogs.com/gif.latex?%5Cdpi%7B150%7D%20%5CLARGE%20%5Cmbox%7B%28even%20%7B%5Ccolor%7BRed%7D%20fixed%7D%2C%20e.g.%2C%20Coulomb%29%7D">
            <a:extLst>
              <a:ext uri="{FF2B5EF4-FFF2-40B4-BE49-F238E27FC236}">
                <a16:creationId xmlns:a16="http://schemas.microsoft.com/office/drawing/2014/main" id="{28A0E7AE-285C-47F8-8EB3-39843066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48" y="4843189"/>
            <a:ext cx="43529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D55B25E-05DE-4DCF-AAF6-0CCF234CF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62" y="4688077"/>
            <a:ext cx="123810" cy="5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F85B8-218C-459C-9101-029437B90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7" y="6586981"/>
            <a:ext cx="4571429" cy="23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01D6B-312D-4DFE-872C-9D995F3D12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2" y="6902551"/>
            <a:ext cx="5761905" cy="2380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4CCA29-FAF4-4CC8-A79D-9C5DA9533B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65" y="447091"/>
            <a:ext cx="808638" cy="8086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50A835-572A-4AB8-98EC-291C7059CE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65" y="745465"/>
            <a:ext cx="699038" cy="251654"/>
          </a:xfrm>
          <a:prstGeom prst="rect">
            <a:avLst/>
          </a:prstGeom>
        </p:spPr>
      </p:pic>
      <p:pic>
        <p:nvPicPr>
          <p:cNvPr id="14" name="Picture 13" descr="A picture containing object, clock, light&#10;&#10;Description automatically generated">
            <a:extLst>
              <a:ext uri="{FF2B5EF4-FFF2-40B4-BE49-F238E27FC236}">
                <a16:creationId xmlns:a16="http://schemas.microsoft.com/office/drawing/2014/main" id="{A4C4FC26-FA4A-4234-B83A-3CA4A92675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3" y="2075290"/>
            <a:ext cx="3304762" cy="685714"/>
          </a:xfrm>
          <a:prstGeom prst="rect">
            <a:avLst/>
          </a:prstGeom>
        </p:spPr>
      </p:pic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DEB64F5-7945-4D95-BF97-D3151BB996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1" y="3314301"/>
            <a:ext cx="2885714" cy="695238"/>
          </a:xfrm>
          <a:prstGeom prst="rect">
            <a:avLst/>
          </a:prstGeom>
        </p:spPr>
      </p:pic>
      <p:pic>
        <p:nvPicPr>
          <p:cNvPr id="19" name="Picture 18" descr="A clock sitting in the dark&#10;&#10;Description automatically generated">
            <a:extLst>
              <a:ext uri="{FF2B5EF4-FFF2-40B4-BE49-F238E27FC236}">
                <a16:creationId xmlns:a16="http://schemas.microsoft.com/office/drawing/2014/main" id="{C35E4E92-AD95-4AE8-9C39-488DB67E97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2" y="4624519"/>
            <a:ext cx="480952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 animBg="1"/>
      <p:bldP spid="37" grpId="0" animBg="1"/>
      <p:bldP spid="51" grpId="0" animBg="1"/>
      <p:bldP spid="12" grpId="0" animBg="1"/>
      <p:bldP spid="64" grpId="0" animBg="1"/>
      <p:bldP spid="68" grpId="0" animBg="1"/>
      <p:bldP spid="71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latex.codecogs.com/png.latex?%5Cdpi%7B150%7D%20%5CLARGE%20%5Cmbox%7B%5Cunderline%7Brecap%3A%7D%20distinguishable%20subsystems%20A%2C%20B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9" y="2547865"/>
            <a:ext cx="63912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685" y="3959977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8053" y="5009000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https://latex.codecogs.com/png.latex?%5Cdpi%7B150%7D%20%5CLARGE%20%5Cmbox%7BHilbert%20space%3A%7D%5Cquad%5Cmathcal%7BH%7D%3D%5Cmathcal%7BH%7D_A%5Cotimes%20%5Cmathcal%7BH%7D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4" y="3854035"/>
            <a:ext cx="5124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atex.codecogs.com/png.latex?%5Cdpi%7B150%7D%20%5CLARGE%20%5Cmbox%7Balgebra%20of%20observales%3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5" y="4928118"/>
            <a:ext cx="3429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2">
            <a:extLst>
              <a:ext uri="{FF2B5EF4-FFF2-40B4-BE49-F238E27FC236}">
                <a16:creationId xmlns:a16="http://schemas.microsoft.com/office/drawing/2014/main" id="{4FCAAF81-601E-4C53-9FE7-9310C62D29B8}"/>
              </a:ext>
            </a:extLst>
          </p:cNvPr>
          <p:cNvSpPr txBox="1"/>
          <p:nvPr/>
        </p:nvSpPr>
        <p:spPr>
          <a:xfrm>
            <a:off x="328697" y="514149"/>
            <a:ext cx="9423230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1b)</a:t>
            </a:r>
            <a:r>
              <a:rPr lang="de-DE" sz="36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 Notion of Entanglement &amp; Correlation (?)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43849-D483-461A-BBC3-4245FFC34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15" y="481768"/>
            <a:ext cx="720080" cy="72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87A6AB-2664-41DC-9C40-A982F19BC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92" y="761251"/>
            <a:ext cx="555235" cy="251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1CEF4-288C-4494-A146-2FFC2C5DB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38" y="4932902"/>
            <a:ext cx="2428571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691" y="893208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372" y="2731444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8" name="Picture 8" descr="https://latex.codecogs.com/png.latex?%5Cdpi%7B150%7D%20%5CLARGE%20%5Cmbox%7B%7B%5Ccolor%7BRed%7D%20unentangled/separable%7D%20states%3A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87" y="2616614"/>
            <a:ext cx="4819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atex.codecogs.com/png.latex?%5Cdpi%7B150%7D%20%5CLARGE%20%5Cmathcal%7BD%7D_%7B%5Cmbox%7Bsep%7D%7D%20%5Cequiv%20%5Cmbox%7BConv%7D%28%5Cmathcal%7BD%7D_%7B0%7D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30" y="263474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9" y="3942129"/>
            <a:ext cx="4711259" cy="2999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9" y="3915856"/>
            <a:ext cx="4695413" cy="3025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3" y="3923853"/>
            <a:ext cx="4711259" cy="3005181"/>
          </a:xfrm>
          <a:prstGeom prst="rect">
            <a:avLst/>
          </a:prstGeom>
        </p:spPr>
      </p:pic>
      <p:pic>
        <p:nvPicPr>
          <p:cNvPr id="1026" name="Picture 2" descr="https://latex.codecogs.com/png.latex?%5Cdpi%7B150%7D%20%5CLARGE%20%5Crightarrow%20%5Cmbox%7Bcorrelation%20measure%7D%5C%2C%5C%2C%5Cmathcal%7BC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43" y="4427490"/>
            <a:ext cx="40671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rightarrow%20%5Cmbox%7Bentanglement%20measure%7D%5C%2C%5C%2C%5Cmathcal%7BE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43" y="4975744"/>
            <a:ext cx="45339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4CCC3-CF4F-4BA4-B72A-AAEC28943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08" y="1439237"/>
            <a:ext cx="5342857" cy="495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32750-12AA-421F-B100-26774B3763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87" y="778404"/>
            <a:ext cx="4819048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D31AC160-49DA-43E9-9121-1E7783449902}"/>
              </a:ext>
            </a:extLst>
          </p:cNvPr>
          <p:cNvSpPr/>
          <p:nvPr/>
        </p:nvSpPr>
        <p:spPr>
          <a:xfrm rot="5400000">
            <a:off x="4456230" y="4950025"/>
            <a:ext cx="648072" cy="12081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F68E9-8578-40DF-87C2-BFB82BBBA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3" y="2229572"/>
            <a:ext cx="4419048" cy="447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30623-8949-4708-8E3A-D4E4469A4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74" y="4511055"/>
            <a:ext cx="6790476" cy="371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E2909-B297-4FD2-9277-4C1A5F5E3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6248121"/>
            <a:ext cx="7914286" cy="371429"/>
          </a:xfrm>
          <a:prstGeom prst="rect">
            <a:avLst/>
          </a:prstGeom>
        </p:spPr>
      </p:pic>
      <p:pic>
        <p:nvPicPr>
          <p:cNvPr id="14" name="Picture 2" descr="https://latex.codecogs.com/png.latex?%5Cdpi%7B150%7D%20%5CLARGE%20%5Cmbox%7Bback%20to%20fermions%21%7D">
            <a:extLst>
              <a:ext uri="{FF2B5EF4-FFF2-40B4-BE49-F238E27FC236}">
                <a16:creationId xmlns:a16="http://schemas.microsoft.com/office/drawing/2014/main" id="{4A3104E5-8EF6-4FED-9191-183C6F2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79" y="1333497"/>
            <a:ext cx="27717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335</Words>
  <Application>Microsoft Office PowerPoint</Application>
  <PresentationFormat>Custom</PresentationFormat>
  <Paragraphs>74</Paragraphs>
  <Slides>53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Bell MT</vt:lpstr>
      <vt:lpstr>Calibri</vt:lpstr>
      <vt:lpstr>Helvetica Neue</vt:lpstr>
      <vt:lpstr>StarSymbol</vt:lpstr>
      <vt:lpstr>Times New Roman</vt:lpstr>
      <vt:lpstr>Standard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Schilling</dc:creator>
  <cp:lastModifiedBy>Christian Schilling</cp:lastModifiedBy>
  <cp:revision>1388</cp:revision>
  <dcterms:created xsi:type="dcterms:W3CDTF">2012-01-24T00:14:43Z</dcterms:created>
  <dcterms:modified xsi:type="dcterms:W3CDTF">2020-11-29T22:00:16Z</dcterms:modified>
</cp:coreProperties>
</file>