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327" r:id="rId2"/>
    <p:sldId id="289" r:id="rId3"/>
    <p:sldId id="290" r:id="rId4"/>
    <p:sldId id="278" r:id="rId5"/>
    <p:sldId id="306" r:id="rId6"/>
    <p:sldId id="318" r:id="rId7"/>
    <p:sldId id="296" r:id="rId8"/>
    <p:sldId id="305" r:id="rId9"/>
    <p:sldId id="313" r:id="rId10"/>
    <p:sldId id="282" r:id="rId11"/>
    <p:sldId id="332" r:id="rId12"/>
    <p:sldId id="323" r:id="rId13"/>
    <p:sldId id="324" r:id="rId14"/>
    <p:sldId id="325" r:id="rId15"/>
    <p:sldId id="329" r:id="rId16"/>
    <p:sldId id="330" r:id="rId17"/>
    <p:sldId id="331" r:id="rId18"/>
    <p:sldId id="319" r:id="rId19"/>
    <p:sldId id="328" r:id="rId20"/>
    <p:sldId id="300" r:id="rId21"/>
    <p:sldId id="307" r:id="rId22"/>
    <p:sldId id="299" r:id="rId23"/>
    <p:sldId id="326" r:id="rId24"/>
    <p:sldId id="316" r:id="rId25"/>
    <p:sldId id="320" r:id="rId26"/>
    <p:sldId id="298" r:id="rId27"/>
    <p:sldId id="294" r:id="rId28"/>
  </p:sldIdLst>
  <p:sldSz cx="10080625" cy="7559675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28" autoAdjust="0"/>
    <p:restoredTop sz="94671" autoAdjust="0"/>
  </p:normalViewPr>
  <p:slideViewPr>
    <p:cSldViewPr>
      <p:cViewPr varScale="1">
        <p:scale>
          <a:sx n="60" d="100"/>
          <a:sy n="60" d="100"/>
        </p:scale>
        <p:origin x="708" y="56"/>
      </p:cViewPr>
      <p:guideLst>
        <p:guide orient="horz" pos="2381"/>
        <p:guide pos="3175"/>
      </p:guideLst>
    </p:cSldViewPr>
  </p:slideViewPr>
  <p:outlineViewPr>
    <p:cViewPr>
      <p:scale>
        <a:sx n="33" d="100"/>
        <a:sy n="33" d="100"/>
      </p:scale>
      <p:origin x="0" y="43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4" name="Fußzeilenplatzhalt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BA5809C-1117-45FD-B81F-AE9B701E8D44}" type="slidenum">
              <a:t>‹#›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2860829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endParaRPr lang="de-DE"/>
          </a:p>
        </p:txBody>
      </p:sp>
      <p:sp>
        <p:nvSpPr>
          <p:cNvPr id="4" name="Kopfzeilenplatzhalt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Datumsplatzhalt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2B74E73D-5BCF-4B98-93D9-8BAC3ACCE29A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6790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de-DE" sz="2000" b="0" i="0" u="none" strike="noStrike" kern="1200" cap="none" spc="0" baseline="0">
        <a:solidFill>
          <a:srgbClr val="000000"/>
        </a:solidFill>
        <a:uFillTx/>
        <a:latin typeface="Arial" pitchFamily="18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84D2162-0B29-4ADE-AC05-7440C351DF9A}" type="slidenum">
              <a:t>1</a:t>
            </a:fld>
            <a:endParaRPr lang="de-DE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49955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721038"/>
          </a:xfrm>
        </p:spPr>
        <p:txBody>
          <a:bodyPr/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5308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721038"/>
          </a:xfrm>
        </p:spPr>
        <p:txBody>
          <a:bodyPr/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53088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2B74E73D-5BCF-4B98-93D9-8BAC3ACCE29A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154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755651" y="2347914"/>
            <a:ext cx="8569327" cy="16208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 txBox="1">
            <a:spLocks noGrp="1"/>
          </p:cNvSpPr>
          <p:nvPr>
            <p:ph type="subTitle" idx="1"/>
          </p:nvPr>
        </p:nvSpPr>
        <p:spPr>
          <a:xfrm>
            <a:off x="1512883" y="4283077"/>
            <a:ext cx="7056433" cy="1931990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4788FF2-111B-4F7F-8CD0-56D60E7800A8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0639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91DB3DB-CA75-47BA-B21E-8897A5A0B0EB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6821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6456358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645635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5845F67-9241-4307-AE60-BF8B52BFF743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8872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79EEDD1-DF31-41F6-84E4-0BDF1C36C209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1744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96927" y="4857749"/>
            <a:ext cx="8567735" cy="1501773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796927" y="3203572"/>
            <a:ext cx="8567735" cy="165417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63462E-92C4-425D-9D86-9517BC24AA7E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8986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459291" cy="49895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 txBox="1">
            <a:spLocks noGrp="1"/>
          </p:cNvSpPr>
          <p:nvPr>
            <p:ph idx="2"/>
          </p:nvPr>
        </p:nvSpPr>
        <p:spPr>
          <a:xfrm>
            <a:off x="5114925" y="1768477"/>
            <a:ext cx="4460872" cy="49895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AD75A8-F2F5-4627-A838-097A3F20837B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6920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504821" y="303215"/>
            <a:ext cx="9072567" cy="12588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504821" y="1692270"/>
            <a:ext cx="4452935" cy="704846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 txBox="1">
            <a:spLocks noGrp="1"/>
          </p:cNvSpPr>
          <p:nvPr>
            <p:ph idx="2"/>
          </p:nvPr>
        </p:nvSpPr>
        <p:spPr>
          <a:xfrm>
            <a:off x="504821" y="2397127"/>
            <a:ext cx="4452935" cy="43561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 txBox="1">
            <a:spLocks noGrp="1"/>
          </p:cNvSpPr>
          <p:nvPr>
            <p:ph type="body" idx="3"/>
          </p:nvPr>
        </p:nvSpPr>
        <p:spPr>
          <a:xfrm>
            <a:off x="5121270" y="1692270"/>
            <a:ext cx="4456108" cy="704846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 txBox="1">
            <a:spLocks noGrp="1"/>
          </p:cNvSpPr>
          <p:nvPr>
            <p:ph idx="4"/>
          </p:nvPr>
        </p:nvSpPr>
        <p:spPr>
          <a:xfrm>
            <a:off x="5121270" y="2397127"/>
            <a:ext cx="4456108" cy="43561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ußzeilenplatzhalt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Foliennummernplatzhalt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19F716-0502-4BAF-8036-A70C25F9A69D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83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ußzeilenplatzhalt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FF7B6F-204A-4491-8A8C-5C943455F9FC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9269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ußzeilenplatzhalt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liennummernplatzhalt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E8AC99-364F-40C2-896C-3046AA64A242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2647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504821" y="301623"/>
            <a:ext cx="3316291" cy="1279529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 txBox="1">
            <a:spLocks noGrp="1"/>
          </p:cNvSpPr>
          <p:nvPr>
            <p:ph idx="1"/>
          </p:nvPr>
        </p:nvSpPr>
        <p:spPr>
          <a:xfrm>
            <a:off x="3941758" y="301623"/>
            <a:ext cx="5635620" cy="645160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2"/>
          </p:nvPr>
        </p:nvSpPr>
        <p:spPr>
          <a:xfrm>
            <a:off x="504821" y="1581153"/>
            <a:ext cx="3316291" cy="5172075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45D7065-ACFA-4EBF-B6FC-4AB4A651970E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6789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976439" y="5291139"/>
            <a:ext cx="6048371" cy="625477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 txBox="1">
            <a:spLocks noGrp="1"/>
          </p:cNvSpPr>
          <p:nvPr>
            <p:ph type="pic" idx="1"/>
          </p:nvPr>
        </p:nvSpPr>
        <p:spPr>
          <a:xfrm>
            <a:off x="1976439" y="674690"/>
            <a:ext cx="6048371" cy="4537079"/>
          </a:xfrm>
        </p:spPr>
        <p:txBody>
          <a:bodyPr/>
          <a:lstStyle>
            <a:lvl1pPr marL="0" indent="0">
              <a:buNone/>
              <a:defRPr lang="de-CH"/>
            </a:lvl1pPr>
          </a:lstStyle>
          <a:p>
            <a:pPr lvl="0"/>
            <a:endParaRPr lang="de-CH"/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2"/>
          </p:nvPr>
        </p:nvSpPr>
        <p:spPr>
          <a:xfrm>
            <a:off x="1976439" y="5916616"/>
            <a:ext cx="6048371" cy="887416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73B43F1-FEEC-44B0-A9A9-FA00EC1AB654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520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F7F7F">
                <a:alpha val="69000"/>
              </a:srgbClr>
            </a:gs>
            <a:gs pos="100000">
              <a:srgbClr val="A6A6A6">
                <a:alpha val="36000"/>
              </a:srgbClr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/>
          <a:lstStyle/>
          <a:p>
            <a:pPr lvl="0"/>
            <a:endParaRPr lang="de-DE"/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9071643" cy="4989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/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FB071FDF-BDAF-4020-820D-DBFEFBF44576}" type="slidenum"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SzPct val="45000"/>
        <a:buFont typeface="StarSymbol"/>
        <a:buChar char="●"/>
        <a:tabLst/>
        <a:defRPr lang="de-DE" sz="4400" b="0" i="0" u="none" strike="noStrike" kern="1200" cap="none" spc="0" baseline="0">
          <a:solidFill>
            <a:srgbClr val="000000"/>
          </a:solidFill>
          <a:uFillTx/>
          <a:latin typeface="Arial" pitchFamily="18"/>
          <a:cs typeface="Tahoma" pitchFamily="2"/>
        </a:defRPr>
      </a:lvl1pPr>
    </p:titleStyle>
    <p:bodyStyle>
      <a:lvl1pPr marL="431999" marR="0" lvl="0" indent="-323999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de-DE" sz="32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1pPr>
      <a:lvl2pPr marL="863998" marR="0" lvl="1" indent="-323999" defTabSz="914400" rtl="0" fontAlgn="auto" hangingPunct="1">
        <a:lnSpc>
          <a:spcPct val="100000"/>
        </a:lnSpc>
        <a:spcBef>
          <a:spcPts val="0"/>
        </a:spcBef>
        <a:spcAft>
          <a:spcPts val="1135"/>
        </a:spcAft>
        <a:buSzPct val="45000"/>
        <a:buFont typeface="StarSymbol"/>
        <a:buChar char="●"/>
        <a:tabLst/>
        <a:defRPr lang="de-DE" sz="28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2pPr>
      <a:lvl3pPr marL="1295997" marR="0" lvl="2" indent="-287999" defTabSz="914400" rtl="0" fontAlgn="auto" hangingPunct="1">
        <a:lnSpc>
          <a:spcPct val="100000"/>
        </a:lnSpc>
        <a:spcBef>
          <a:spcPts val="0"/>
        </a:spcBef>
        <a:spcAft>
          <a:spcPts val="850"/>
        </a:spcAft>
        <a:buSzPct val="75000"/>
        <a:buFont typeface="StarSymbol"/>
        <a:buChar char="–"/>
        <a:tabLst/>
        <a:defRPr lang="de-DE" sz="24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3pPr>
      <a:lvl4pPr marL="1727996" marR="0" lvl="3" indent="-215999" defTabSz="914400" rtl="0" fontAlgn="auto" hangingPunct="1">
        <a:lnSpc>
          <a:spcPct val="100000"/>
        </a:lnSpc>
        <a:spcBef>
          <a:spcPts val="0"/>
        </a:spcBef>
        <a:spcAft>
          <a:spcPts val="565"/>
        </a:spcAft>
        <a:buSzPct val="45000"/>
        <a:buFont typeface="StarSymbol"/>
        <a:buChar char="●"/>
        <a:tabLst/>
        <a:defRPr lang="de-DE" sz="20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4pPr>
      <a:lvl5pPr marL="2159995" marR="0" lvl="4" indent="-215999" defTabSz="914400" rtl="0" fontAlgn="auto" hangingPunct="1">
        <a:lnSpc>
          <a:spcPct val="100000"/>
        </a:lnSpc>
        <a:spcBef>
          <a:spcPts val="0"/>
        </a:spcBef>
        <a:spcAft>
          <a:spcPts val="285"/>
        </a:spcAft>
        <a:buSzPct val="75000"/>
        <a:buFont typeface="StarSymbol"/>
        <a:buChar char="–"/>
        <a:tabLst/>
        <a:defRPr lang="de-DE" sz="2000" b="0" i="0" u="none" strike="noStrike" kern="1200" cap="none" spc="0" baseline="0">
          <a:solidFill>
            <a:srgbClr val="000000"/>
          </a:solidFill>
          <a:uFillTx/>
          <a:latin typeface="Arial" pitchFamily="18"/>
          <a:ea typeface="Lucida Sans Unicode" pitchFamily="2"/>
          <a:cs typeface="Tahoma" pitchFamily="2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10" Type="http://schemas.openxmlformats.org/officeDocument/2006/relationships/image" Target="../media/image46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10" Type="http://schemas.openxmlformats.org/officeDocument/2006/relationships/image" Target="../media/image55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4.png"/><Relationship Id="rId7" Type="http://schemas.openxmlformats.org/officeDocument/2006/relationships/image" Target="../media/image60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10" Type="http://schemas.openxmlformats.org/officeDocument/2006/relationships/image" Target="../media/image63.png"/><Relationship Id="rId4" Type="http://schemas.openxmlformats.org/officeDocument/2006/relationships/image" Target="../media/image57.png"/><Relationship Id="rId9" Type="http://schemas.openxmlformats.org/officeDocument/2006/relationships/image" Target="../media/image6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3" Type="http://schemas.openxmlformats.org/officeDocument/2006/relationships/image" Target="../media/image64.png"/><Relationship Id="rId7" Type="http://schemas.openxmlformats.org/officeDocument/2006/relationships/image" Target="../media/image6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10" Type="http://schemas.openxmlformats.org/officeDocument/2006/relationships/image" Target="../media/image71.jpeg"/><Relationship Id="rId4" Type="http://schemas.openxmlformats.org/officeDocument/2006/relationships/image" Target="../media/image65.png"/><Relationship Id="rId9" Type="http://schemas.openxmlformats.org/officeDocument/2006/relationships/image" Target="../media/image70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7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4.png"/><Relationship Id="rId5" Type="http://schemas.openxmlformats.org/officeDocument/2006/relationships/image" Target="../media/image73.png"/><Relationship Id="rId4" Type="http://schemas.openxmlformats.org/officeDocument/2006/relationships/image" Target="../media/image7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9.png"/><Relationship Id="rId4" Type="http://schemas.openxmlformats.org/officeDocument/2006/relationships/image" Target="../media/image78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4.png"/><Relationship Id="rId4" Type="http://schemas.openxmlformats.org/officeDocument/2006/relationships/image" Target="../media/image8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png"/><Relationship Id="rId7" Type="http://schemas.openxmlformats.org/officeDocument/2006/relationships/image" Target="../media/image15.png"/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88.png"/><Relationship Id="rId4" Type="http://schemas.openxmlformats.org/officeDocument/2006/relationships/image" Target="../media/image87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png"/><Relationship Id="rId3" Type="http://schemas.openxmlformats.org/officeDocument/2006/relationships/image" Target="../media/image57.png"/><Relationship Id="rId7" Type="http://schemas.openxmlformats.org/officeDocument/2006/relationships/image" Target="../media/image92.png"/><Relationship Id="rId2" Type="http://schemas.openxmlformats.org/officeDocument/2006/relationships/image" Target="../media/image8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1.png"/><Relationship Id="rId5" Type="http://schemas.openxmlformats.org/officeDocument/2006/relationships/image" Target="../media/image59.png"/><Relationship Id="rId4" Type="http://schemas.openxmlformats.org/officeDocument/2006/relationships/image" Target="../media/image90.png"/><Relationship Id="rId9" Type="http://schemas.openxmlformats.org/officeDocument/2006/relationships/image" Target="../media/image9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5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89.png"/><Relationship Id="rId4" Type="http://schemas.openxmlformats.org/officeDocument/2006/relationships/image" Target="../media/image9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8.wmf"/><Relationship Id="rId2" Type="http://schemas.openxmlformats.org/officeDocument/2006/relationships/image" Target="../media/image97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1.png"/><Relationship Id="rId5" Type="http://schemas.openxmlformats.org/officeDocument/2006/relationships/image" Target="../media/image100.png"/><Relationship Id="rId4" Type="http://schemas.openxmlformats.org/officeDocument/2006/relationships/image" Target="../media/image99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0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2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5.png"/><Relationship Id="rId4" Type="http://schemas.openxmlformats.org/officeDocument/2006/relationships/image" Target="../media/image104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0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75816" y="683493"/>
            <a:ext cx="9145016" cy="15696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lvl="0" algn="ctr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3200" dirty="0" err="1">
                <a:solidFill>
                  <a:srgbClr val="000000"/>
                </a:solidFill>
                <a:latin typeface="Monotype Corsiva" panose="03010101010201010101" pitchFamily="66" charset="0"/>
              </a:rPr>
              <a:t>Fermionic</a:t>
            </a:r>
            <a:r>
              <a:rPr lang="de-CH" sz="3200" dirty="0">
                <a:solidFill>
                  <a:srgbClr val="000000"/>
                </a:solidFill>
                <a:latin typeface="Monotype Corsiva" panose="03010101010201010101" pitchFamily="66" charset="0"/>
              </a:rPr>
              <a:t> Exchange </a:t>
            </a:r>
            <a:r>
              <a:rPr lang="de-CH" sz="3200" dirty="0" err="1">
                <a:solidFill>
                  <a:srgbClr val="000000"/>
                </a:solidFill>
                <a:latin typeface="Monotype Corsiva" panose="03010101010201010101" pitchFamily="66" charset="0"/>
              </a:rPr>
              <a:t>Symmetry</a:t>
            </a:r>
            <a:r>
              <a:rPr lang="de-CH" sz="3200" dirty="0">
                <a:solidFill>
                  <a:srgbClr val="000000"/>
                </a:solidFill>
                <a:latin typeface="Monotype Corsiva" panose="03010101010201010101" pitchFamily="66" charset="0"/>
              </a:rPr>
              <a:t>: </a:t>
            </a:r>
            <a:endParaRPr lang="de-CH" sz="3200" dirty="0" smtClean="0">
              <a:solidFill>
                <a:srgbClr val="000000"/>
              </a:solidFill>
              <a:latin typeface="Monotype Corsiva" panose="03010101010201010101" pitchFamily="66" charset="0"/>
            </a:endParaRPr>
          </a:p>
          <a:p>
            <a:pPr lvl="0" algn="ctr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dirty="0" smtClean="0">
                <a:solidFill>
                  <a:srgbClr val="000000"/>
                </a:solidFill>
                <a:latin typeface="Monotype Corsiva" panose="03010101010201010101" pitchFamily="66" charset="0"/>
              </a:rPr>
              <a:t>Quantifying</a:t>
            </a:r>
            <a:r>
              <a:rPr lang="de-CH" sz="3200" dirty="0" smtClean="0">
                <a:solidFill>
                  <a:srgbClr val="000000"/>
                </a:solidFill>
                <a:latin typeface="Monotype Corsiva" panose="03010101010201010101" pitchFamily="66" charset="0"/>
              </a:rPr>
              <a:t> </a:t>
            </a:r>
            <a:r>
              <a:rPr lang="de-CH" sz="3200" dirty="0" err="1">
                <a:solidFill>
                  <a:srgbClr val="000000"/>
                </a:solidFill>
                <a:latin typeface="Monotype Corsiva" panose="03010101010201010101" pitchFamily="66" charset="0"/>
              </a:rPr>
              <a:t>its</a:t>
            </a:r>
            <a:r>
              <a:rPr lang="de-CH" sz="3200" dirty="0">
                <a:solidFill>
                  <a:srgbClr val="000000"/>
                </a:solidFill>
                <a:latin typeface="Monotype Corsiva" panose="03010101010201010101" pitchFamily="66" charset="0"/>
              </a:rPr>
              <a:t> </a:t>
            </a:r>
            <a:r>
              <a:rPr lang="de-CH" sz="3200" dirty="0" err="1">
                <a:solidFill>
                  <a:srgbClr val="000000"/>
                </a:solidFill>
                <a:latin typeface="Monotype Corsiva" panose="03010101010201010101" pitchFamily="66" charset="0"/>
              </a:rPr>
              <a:t>Influence</a:t>
            </a:r>
            <a:r>
              <a:rPr lang="de-CH" sz="3200" dirty="0">
                <a:solidFill>
                  <a:srgbClr val="000000"/>
                </a:solidFill>
                <a:latin typeface="Monotype Corsiva" panose="03010101010201010101" pitchFamily="66" charset="0"/>
              </a:rPr>
              <a:t> </a:t>
            </a:r>
            <a:r>
              <a:rPr lang="de-CH" sz="3200" dirty="0" err="1" smtClean="0">
                <a:solidFill>
                  <a:srgbClr val="000000"/>
                </a:solidFill>
                <a:latin typeface="Monotype Corsiva" panose="03010101010201010101" pitchFamily="66" charset="0"/>
              </a:rPr>
              <a:t>beyond</a:t>
            </a:r>
            <a:r>
              <a:rPr lang="de-CH" sz="3200" dirty="0" smtClean="0">
                <a:solidFill>
                  <a:srgbClr val="000000"/>
                </a:solidFill>
                <a:latin typeface="Monotype Corsiva" panose="03010101010201010101" pitchFamily="66" charset="0"/>
              </a:rPr>
              <a:t> </a:t>
            </a:r>
            <a:r>
              <a:rPr lang="de-CH" sz="3200" dirty="0" err="1">
                <a:solidFill>
                  <a:srgbClr val="000000"/>
                </a:solidFill>
                <a:latin typeface="Monotype Corsiva" panose="03010101010201010101" pitchFamily="66" charset="0"/>
              </a:rPr>
              <a:t>Pauli's</a:t>
            </a:r>
            <a:r>
              <a:rPr lang="de-CH" sz="3200" dirty="0">
                <a:solidFill>
                  <a:srgbClr val="000000"/>
                </a:solidFill>
                <a:latin typeface="Monotype Corsiva" panose="03010101010201010101" pitchFamily="66" charset="0"/>
              </a:rPr>
              <a:t> </a:t>
            </a:r>
            <a:r>
              <a:rPr lang="de-CH" sz="3200" dirty="0" err="1">
                <a:solidFill>
                  <a:srgbClr val="000000"/>
                </a:solidFill>
                <a:latin typeface="Monotype Corsiva" panose="03010101010201010101" pitchFamily="66" charset="0"/>
              </a:rPr>
              <a:t>Exclusion</a:t>
            </a:r>
            <a:r>
              <a:rPr lang="de-CH" sz="3200" dirty="0">
                <a:solidFill>
                  <a:srgbClr val="000000"/>
                </a:solidFill>
                <a:latin typeface="Monotype Corsiva" panose="03010101010201010101" pitchFamily="66" charset="0"/>
              </a:rPr>
              <a:t> </a:t>
            </a:r>
            <a:r>
              <a:rPr lang="de-CH" sz="3200" dirty="0" err="1">
                <a:solidFill>
                  <a:srgbClr val="000000"/>
                </a:solidFill>
                <a:latin typeface="Monotype Corsiva" panose="03010101010201010101" pitchFamily="66" charset="0"/>
              </a:rPr>
              <a:t>Principle</a:t>
            </a:r>
            <a:endParaRPr lang="de-CH" sz="3200" b="0" strike="noStrike" kern="1200" cap="none" spc="0" baseline="0" dirty="0">
              <a:solidFill>
                <a:srgbClr val="000000"/>
              </a:solidFill>
              <a:uFillTx/>
              <a:latin typeface="Monotype Corsiva" panose="03010101010201010101" pitchFamily="66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949088" y="2649378"/>
            <a:ext cx="4392488" cy="114307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2400" b="0" i="0" u="none" strike="noStrike" kern="1200" cap="none" spc="0" baseline="0" dirty="0">
                <a:solidFill>
                  <a:srgbClr val="000000"/>
                </a:solidFill>
                <a:uFillTx/>
              </a:rPr>
              <a:t>Christian </a:t>
            </a:r>
            <a:r>
              <a:rPr lang="de-CH" sz="2400" b="0" i="0" u="none" strike="noStrike" kern="1200" cap="none" spc="0" baseline="0" dirty="0" smtClean="0">
                <a:solidFill>
                  <a:srgbClr val="000000"/>
                </a:solidFill>
                <a:uFillTx/>
              </a:rPr>
              <a:t>Schilling</a:t>
            </a:r>
          </a:p>
          <a:p>
            <a:pPr algn="ctr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2400" dirty="0" smtClean="0">
                <a:solidFill>
                  <a:srgbClr val="000000"/>
                </a:solidFill>
              </a:rPr>
              <a:t>University </a:t>
            </a:r>
            <a:r>
              <a:rPr lang="de-CH" sz="2400" dirty="0" err="1" smtClean="0">
                <a:solidFill>
                  <a:srgbClr val="000000"/>
                </a:solidFill>
              </a:rPr>
              <a:t>of</a:t>
            </a:r>
            <a:r>
              <a:rPr lang="de-CH" sz="2400" dirty="0" smtClean="0">
                <a:solidFill>
                  <a:srgbClr val="000000"/>
                </a:solidFill>
              </a:rPr>
              <a:t> Oxford</a:t>
            </a:r>
            <a:endParaRPr lang="de-CH" sz="2400" dirty="0">
              <a:solidFill>
                <a:srgbClr val="000000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962158" y="4254973"/>
            <a:ext cx="4392241" cy="64633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2400" dirty="0" smtClean="0">
                <a:solidFill>
                  <a:srgbClr val="000000"/>
                </a:solidFill>
              </a:rPr>
              <a:t>Leeds, 10 </a:t>
            </a:r>
            <a:r>
              <a:rPr lang="de-CH" sz="2400" dirty="0" err="1" smtClean="0">
                <a:solidFill>
                  <a:srgbClr val="000000"/>
                </a:solidFill>
              </a:rPr>
              <a:t>February</a:t>
            </a:r>
            <a:r>
              <a:rPr lang="de-CH" sz="2400" dirty="0" smtClean="0">
                <a:solidFill>
                  <a:srgbClr val="000000"/>
                </a:solidFill>
              </a:rPr>
              <a:t> 2016</a:t>
            </a:r>
            <a:endParaRPr lang="de-CH" sz="2400" b="0" i="0" u="none" strike="noStrike" kern="1200" cap="none" spc="0" baseline="0" dirty="0" smtClean="0">
              <a:solidFill>
                <a:srgbClr val="000000"/>
              </a:solidFill>
              <a:uFillTx/>
            </a:endParaRPr>
          </a:p>
        </p:txBody>
      </p:sp>
      <p:pic>
        <p:nvPicPr>
          <p:cNvPr id="1026" name="Picture 2" descr="C:\Users\CS\Dropbox\Conference Oxford\flyer\OMS_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92" y="4290390"/>
            <a:ext cx="1368152" cy="1449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92" y="6059867"/>
            <a:ext cx="3312368" cy="1130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feld 8"/>
          <p:cNvSpPr txBox="1"/>
          <p:nvPr/>
        </p:nvSpPr>
        <p:spPr>
          <a:xfrm>
            <a:off x="5671640" y="5321203"/>
            <a:ext cx="3795937" cy="193899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2000" dirty="0">
                <a:solidFill>
                  <a:srgbClr val="000000"/>
                </a:solidFill>
              </a:rPr>
              <a:t>i</a:t>
            </a:r>
            <a:r>
              <a:rPr lang="de-CH" sz="2000" dirty="0" smtClean="0">
                <a:solidFill>
                  <a:srgbClr val="000000"/>
                </a:solidFill>
              </a:rPr>
              <a:t>n </a:t>
            </a:r>
            <a:r>
              <a:rPr lang="de-CH" sz="2000" dirty="0" err="1" smtClean="0">
                <a:solidFill>
                  <a:srgbClr val="000000"/>
                </a:solidFill>
              </a:rPr>
              <a:t>collaboration</a:t>
            </a:r>
            <a:r>
              <a:rPr lang="de-CH" sz="2000" dirty="0" smtClean="0">
                <a:solidFill>
                  <a:srgbClr val="000000"/>
                </a:solidFill>
              </a:rPr>
              <a:t> </a:t>
            </a:r>
            <a:r>
              <a:rPr lang="de-CH" sz="2000" dirty="0" err="1" smtClean="0">
                <a:solidFill>
                  <a:srgbClr val="000000"/>
                </a:solidFill>
              </a:rPr>
              <a:t>with</a:t>
            </a:r>
            <a:r>
              <a:rPr lang="de-CH" sz="2000" dirty="0" smtClean="0">
                <a:solidFill>
                  <a:srgbClr val="000000"/>
                </a:solidFill>
              </a:rPr>
              <a:t>:</a:t>
            </a:r>
          </a:p>
          <a:p>
            <a:pPr marL="0" marR="0" lvl="0" indent="0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2000" dirty="0" err="1" smtClean="0">
                <a:solidFill>
                  <a:srgbClr val="000000"/>
                </a:solidFill>
              </a:rPr>
              <a:t>F.Tennie</a:t>
            </a:r>
            <a:r>
              <a:rPr lang="de-CH" sz="2000" dirty="0" smtClean="0">
                <a:solidFill>
                  <a:srgbClr val="000000"/>
                </a:solidFill>
              </a:rPr>
              <a:t>, </a:t>
            </a:r>
            <a:r>
              <a:rPr lang="de-CH" sz="2000" dirty="0" err="1" smtClean="0">
                <a:solidFill>
                  <a:srgbClr val="000000"/>
                </a:solidFill>
              </a:rPr>
              <a:t>D.Ebler</a:t>
            </a:r>
            <a:r>
              <a:rPr lang="de-CH" sz="2000" dirty="0" smtClean="0">
                <a:solidFill>
                  <a:srgbClr val="000000"/>
                </a:solidFill>
              </a:rPr>
              <a:t>, </a:t>
            </a:r>
            <a:r>
              <a:rPr lang="de-CH" sz="2000" dirty="0" err="1" smtClean="0">
                <a:solidFill>
                  <a:srgbClr val="000000"/>
                </a:solidFill>
              </a:rPr>
              <a:t>V.Vedral</a:t>
            </a:r>
            <a:endParaRPr lang="de-CH" sz="2000" dirty="0" smtClean="0">
              <a:solidFill>
                <a:srgbClr val="000000"/>
              </a:solidFill>
            </a:endParaRPr>
          </a:p>
          <a:p>
            <a:pPr marL="0" marR="0" lvl="0" indent="0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2000" dirty="0" err="1" smtClean="0">
                <a:solidFill>
                  <a:srgbClr val="000000"/>
                </a:solidFill>
              </a:rPr>
              <a:t>C.Benavides-Riveros</a:t>
            </a:r>
            <a:endParaRPr lang="de-CH" sz="2000" dirty="0" smtClean="0">
              <a:solidFill>
                <a:srgbClr val="000000"/>
              </a:solidFill>
            </a:endParaRPr>
          </a:p>
          <a:p>
            <a:pPr marL="0" marR="0" lvl="0" indent="0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2000" dirty="0" err="1" smtClean="0">
                <a:solidFill>
                  <a:srgbClr val="000000"/>
                </a:solidFill>
              </a:rPr>
              <a:t>M.Christandl</a:t>
            </a:r>
            <a:r>
              <a:rPr lang="de-CH" sz="2000" dirty="0" smtClean="0">
                <a:solidFill>
                  <a:srgbClr val="000000"/>
                </a:solidFill>
              </a:rPr>
              <a:t>, </a:t>
            </a:r>
            <a:r>
              <a:rPr lang="de-CH" sz="2000" dirty="0" err="1" smtClean="0">
                <a:solidFill>
                  <a:srgbClr val="000000"/>
                </a:solidFill>
              </a:rPr>
              <a:t>D.Gross</a:t>
            </a:r>
            <a:r>
              <a:rPr lang="de-CH" sz="2000" dirty="0" smtClean="0">
                <a:solidFill>
                  <a:srgbClr val="000000"/>
                </a:solidFill>
              </a:rPr>
              <a:t>, </a:t>
            </a:r>
            <a:r>
              <a:rPr lang="de-CH" sz="2000" dirty="0" err="1" smtClean="0">
                <a:solidFill>
                  <a:srgbClr val="000000"/>
                </a:solidFill>
              </a:rPr>
              <a:t>A.Lopes</a:t>
            </a:r>
            <a:endParaRPr lang="de-CH" sz="20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018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49609" y="251445"/>
            <a:ext cx="28146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600" u="sng" dirty="0" err="1" smtClean="0">
                <a:solidFill>
                  <a:srgbClr val="FF0000"/>
                </a:solidFill>
              </a:rPr>
              <a:t>Harmonium</a:t>
            </a:r>
            <a:endParaRPr lang="de-CH" sz="3600" u="sng" dirty="0">
              <a:solidFill>
                <a:srgbClr val="FF0000"/>
              </a:solidFill>
            </a:endParaRPr>
          </a:p>
        </p:txBody>
      </p:sp>
      <p:pic>
        <p:nvPicPr>
          <p:cNvPr id="2056" name="Picture 8" descr="http://latex.codecogs.com/png.latex?%5CLARGE%20%5Cdpi%7B120%7D%20H%20%5C,%5C,%20=%20%5C,%5C,%5Csum_%7Bi=1%7D%5EN%5C,%5Cleft%28%5C,%5Cfrac%7Bp_i%5E2%7D%7B2m%7D%5C,%5C,+%5C,%5C,%5Cfrac%7B1%7D%7B2%7Dm%5Comega%5E2%20x_i%5E2%5C,%5Cright%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010" y="1691605"/>
            <a:ext cx="4200525" cy="97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feld 13"/>
          <p:cNvSpPr txBox="1"/>
          <p:nvPr/>
        </p:nvSpPr>
        <p:spPr>
          <a:xfrm>
            <a:off x="1123385" y="3216688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/>
              <a:t>r</a:t>
            </a:r>
            <a:r>
              <a:rPr lang="de-CH" sz="2800" dirty="0" err="1" smtClean="0"/>
              <a:t>estrict</a:t>
            </a:r>
            <a:r>
              <a:rPr lang="de-CH" sz="2800" dirty="0" smtClean="0"/>
              <a:t> </a:t>
            </a:r>
            <a:r>
              <a:rPr lang="de-CH" sz="2800" dirty="0" err="1" smtClean="0"/>
              <a:t>to</a:t>
            </a:r>
            <a:endParaRPr lang="de-CH" sz="2800" dirty="0"/>
          </a:p>
        </p:txBody>
      </p:sp>
      <p:pic>
        <p:nvPicPr>
          <p:cNvPr id="15" name="Picture 2" descr="http://latex.codecogs.com/png.latex?%5CLARGE%20%5Cdpi%7B120%7D%20%5Cwedge%5EN%5bL%5E2%28%5Cmathbb%7BR%7D%29%5d%5C,%5C,%5Cleq%5C,%5C,L%5E2%28%5Cmathbb%7BR%7D%29%5E%7B%5Cotimes%5EN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9609" y="3259222"/>
            <a:ext cx="3181350" cy="43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latex.codecogs.com/png.latex?%5Cdpi%7B120%7D%20%5CLARGE%20&amp;plus;%5C%2CK%5C%2C%5Csum_%7Bi%2Cj%3D1%7D%5EN%28x_i-x_j%29%5E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1549" y="1691605"/>
            <a:ext cx="2514600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https://latex.codecogs.com/png.latex?%5Cdpi%7B120%7D%20%5CLARGE%20%2C%5Cquad%5Ckappa%20%5Cequiv%20%5Cfrac%7BN%20K%7D%7Bm%20%5Comega%5E2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8034" y="3144922"/>
            <a:ext cx="1685925" cy="666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Textfeld 37"/>
          <p:cNvSpPr txBox="1"/>
          <p:nvPr/>
        </p:nvSpPr>
        <p:spPr>
          <a:xfrm>
            <a:off x="1123385" y="4283893"/>
            <a:ext cx="4091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/>
              <a:t>t</a:t>
            </a:r>
            <a:r>
              <a:rPr lang="de-CH" sz="2800" dirty="0" err="1" smtClean="0"/>
              <a:t>rick</a:t>
            </a:r>
            <a:r>
              <a:rPr lang="de-CH" sz="2800" dirty="0" smtClean="0"/>
              <a:t> </a:t>
            </a:r>
            <a:r>
              <a:rPr lang="de-CH" sz="2800" dirty="0" err="1" smtClean="0"/>
              <a:t>for</a:t>
            </a:r>
            <a:r>
              <a:rPr lang="de-CH" sz="2800" dirty="0" smtClean="0"/>
              <a:t> </a:t>
            </a:r>
            <a:r>
              <a:rPr lang="de-CH" sz="2800" dirty="0" err="1" smtClean="0"/>
              <a:t>weak</a:t>
            </a:r>
            <a:r>
              <a:rPr lang="de-CH" sz="2800" dirty="0" smtClean="0"/>
              <a:t> </a:t>
            </a:r>
            <a:r>
              <a:rPr lang="de-CH" sz="2800" dirty="0" err="1" smtClean="0"/>
              <a:t>couplings</a:t>
            </a:r>
            <a:r>
              <a:rPr lang="de-CH" sz="2800" dirty="0"/>
              <a:t>:</a:t>
            </a:r>
          </a:p>
        </p:txBody>
      </p:sp>
      <p:pic>
        <p:nvPicPr>
          <p:cNvPr id="1060" name="Picture 36" descr="https://latex.codecogs.com/png.latex?%5Cdpi%7B120%7D%20%5CLARGE%20%5Cdelta%3A%3D%20%5Cfrac%7B1%7D%7B4%7D%5Cln%5Cleft%281&amp;plus;%5Ckappa%5Cright%2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2334" y="5003973"/>
            <a:ext cx="2114550" cy="666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2" name="Picture 38" descr="https://latex.codecogs.com/png.latex?%5Cdpi%7B120%7D%20%5CLARGE%20%5Csim%20%5C%2C%5C%2C%5Cfrac%7B1%7D%7B4%7D%5Ckappa%5C%2C&amp;plus;%5C%2CO%28%5Ckappa%5E2%2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1584" y="5003972"/>
            <a:ext cx="2076450" cy="666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4" name="Picture 40" descr="https://latex.codecogs.com/png.latex?%5Cdpi%7B120%7D%20%5CLARGE%20%5Cvec%7B%5Clambda%7D%28%5Cdelta%29%5C%2C%3D%5C%2C%5Cvec%7B%5Clambda%7D%28-%5Cdelta%2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7272" y="6012085"/>
            <a:ext cx="1905000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Freihandform 41"/>
          <p:cNvSpPr/>
          <p:nvPr/>
        </p:nvSpPr>
        <p:spPr>
          <a:xfrm>
            <a:off x="1681498" y="6122110"/>
            <a:ext cx="899998" cy="179999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+- f5 0 f4"/>
              <a:gd name="f10" fmla="pin 0 f0 21600"/>
              <a:gd name="f11" fmla="pin 0 f1 10800"/>
              <a:gd name="f12" fmla="val f10"/>
              <a:gd name="f13" fmla="val f11"/>
              <a:gd name="f14" fmla="*/ f9 1 21600"/>
              <a:gd name="f15" fmla="*/ f10 f7 1"/>
              <a:gd name="f16" fmla="*/ f11 f8 1"/>
              <a:gd name="f17" fmla="+- 21600 0 f13"/>
              <a:gd name="f18" fmla="+- 21600 0 f12"/>
              <a:gd name="f19" fmla="*/ 0 f14 1"/>
              <a:gd name="f20" fmla="*/ f13 f8 1"/>
              <a:gd name="f21" fmla="*/ f18 f13 1"/>
              <a:gd name="f22" fmla="*/ f19 1 f14"/>
              <a:gd name="f23" fmla="*/ f17 f8 1"/>
              <a:gd name="f24" fmla="*/ f21 1 10800"/>
              <a:gd name="f25" fmla="*/ f22 f7 1"/>
              <a:gd name="f26" fmla="+- f12 f24 0"/>
              <a:gd name="f27" fmla="*/ f26 f7 1"/>
            </a:gdLst>
            <a:ahLst>
              <a:ahXY gdRefX="f0" minX="f4" maxX="f5" gdRefY="f1" minY="f4" maxY="f6">
                <a:pos x="f15" y="f16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5" t="f20" r="f27" b="f23"/>
            <a:pathLst>
              <a:path w="21600" h="21600">
                <a:moveTo>
                  <a:pt x="f4" y="f13"/>
                </a:moveTo>
                <a:lnTo>
                  <a:pt x="f12" y="f13"/>
                </a:lnTo>
                <a:lnTo>
                  <a:pt x="f12" y="f4"/>
                </a:lnTo>
                <a:lnTo>
                  <a:pt x="f5" y="f6"/>
                </a:lnTo>
                <a:lnTo>
                  <a:pt x="f12" y="f5"/>
                </a:lnTo>
                <a:lnTo>
                  <a:pt x="f12" y="f17"/>
                </a:lnTo>
                <a:lnTo>
                  <a:pt x="f4" y="f17"/>
                </a:lnTo>
                <a:close/>
              </a:path>
            </a:pathLst>
          </a:custGeom>
          <a:solidFill>
            <a:srgbClr val="DC2300"/>
          </a:solidFill>
          <a:ln w="0">
            <a:solidFill>
              <a:srgbClr val="DC2300"/>
            </a:solidFill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43" name="Rechteck 42"/>
          <p:cNvSpPr/>
          <p:nvPr/>
        </p:nvSpPr>
        <p:spPr>
          <a:xfrm>
            <a:off x="3142916" y="5904719"/>
            <a:ext cx="2228396" cy="61477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44" name="Textfeld 43"/>
          <p:cNvSpPr txBox="1"/>
          <p:nvPr/>
        </p:nvSpPr>
        <p:spPr>
          <a:xfrm>
            <a:off x="3220291" y="6665494"/>
            <a:ext cx="62678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 smtClean="0"/>
              <a:t>duality</a:t>
            </a:r>
            <a:r>
              <a:rPr lang="de-CH" sz="2800" dirty="0" smtClean="0"/>
              <a:t> </a:t>
            </a:r>
            <a:r>
              <a:rPr lang="de-CH" sz="2000" dirty="0" smtClean="0"/>
              <a:t>[CS, </a:t>
            </a:r>
            <a:r>
              <a:rPr lang="de-CH" sz="2000" dirty="0" err="1" smtClean="0"/>
              <a:t>R.Schilling</a:t>
            </a:r>
            <a:r>
              <a:rPr lang="de-CH" sz="2000" dirty="0" smtClean="0"/>
              <a:t>, </a:t>
            </a:r>
            <a:r>
              <a:rPr lang="en-US" sz="2000" dirty="0"/>
              <a:t>J. Phys. </a:t>
            </a:r>
            <a:r>
              <a:rPr lang="en-US" sz="2000" dirty="0" smtClean="0"/>
              <a:t>A</a:t>
            </a:r>
            <a:r>
              <a:rPr lang="en-US" sz="2000" dirty="0"/>
              <a:t>,</a:t>
            </a:r>
            <a:r>
              <a:rPr lang="en-US" sz="2000" dirty="0" smtClean="0"/>
              <a:t> 47, 415305 (2014)</a:t>
            </a:r>
            <a:r>
              <a:rPr lang="de-CH" sz="2000" dirty="0" smtClean="0"/>
              <a:t>]  </a:t>
            </a:r>
            <a:endParaRPr lang="de-CH" sz="2000" dirty="0"/>
          </a:p>
        </p:txBody>
      </p:sp>
    </p:spTree>
    <p:extLst>
      <p:ext uri="{BB962C8B-B14F-4D97-AF65-F5344CB8AC3E}">
        <p14:creationId xmlns:p14="http://schemas.microsoft.com/office/powerpoint/2010/main" val="1275707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8" grpId="0"/>
      <p:bldP spid="42" grpId="0" animBg="1"/>
      <p:bldP spid="43" grpId="0" animBg="1"/>
      <p:bldP spid="4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https://latex.codecogs.com/png.latex?%5Cdpi%7B120%7D%20%5Clarge%201-%5Clambda_1%20%3D%20%7B%5Ccolor%7BRed%7D%20%5Cfrac%7B40%7D%7B729%7D%20%7B%5Cdelta%7D%5E6%7D%20-%20%5Cfrac%7B1390%7D%7B59049%7D%20%7B%5Cdelta%7D%5E8%20&amp;plus;%20O%28%5Cdelta%5E%7B10%7D%29%20%5C%5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000" y="560027"/>
            <a:ext cx="3876352" cy="55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10" descr="https://latex.codecogs.com/png.latex?%5Cdpi%7B120%7D%20%5Clarge%201-%5Clambda_2%20%3D%20%7B%5Ccolor%7BRed%7D%20%5Cfrac%7B2%7D%7B9%7D%20%7B%5Cdelta%7D%5E4%20%7D-%20%5Cfrac%7B232%7D%7B729%7D%7B%5Cdelta%7D%5E6%20&amp;plus;%20%5Cfrac%7B3926%7D%7B10935%7D%20%7B%5Cdelta%7D%5E8%20&amp;plus;O%28%5Cdelta%5E%7B10%7D%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000" y="1292978"/>
            <a:ext cx="4582130" cy="55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2" descr="https://latex.codecogs.com/png.latex?%5Cdpi%7B120%7D%20%5Clarge%201-%5Clambda_3%20%3D%20%7B%5Ccolor%7BRed%7D%20%5Cfrac%7B2%7D%7B9%7D%7B%5Cdelta%7D%5E4%20%7D-%20%5Cfrac%7B64%7D%7B243%7D%7B%5Cdelta%7D%5E6%20&amp;plus;%20%5Cfrac%7B81902%7D%7B295245%7D%7B%5Cdelta%7D%5E8%20&amp;plus;O%28%5Cdelta%5E%7B10%7D%2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000" y="2013058"/>
            <a:ext cx="4712428" cy="55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4" descr="https://latex.codecogs.com/png.latex?%5Cdpi%7B120%7D%20%5Clarge%20%5Clambda_4%20%3D%20%7B%5Ccolor%7BRed%7D%20%5Cfrac%7B2%7D%7B9%7D%7B%5Cdelta%7D%5E4%7D%20-%20%5Cfrac%7B64%7D%7B243%7D%7B%5Cdelta%7D%5E6%20&amp;plus;%20%5Cfrac%7B73802%7D%7B295245%7D%7B%5Cdelta%7D%5E8%20&amp;plus;%20O%28%5Cdelta%5E%7B10%7D%2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325" y="2892055"/>
            <a:ext cx="4278103" cy="55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6" descr="https://latex.codecogs.com/png.latex?%5Cdpi%7B120%7D%20%5Clarge%20%5Clambda_5%20%3D%20%7B%5Ccolor%7BRed%7D%20%5Cfrac%7B2%7D%7B9%7D%20%7B%5Cdelta%7D%5E4%7D%20-%20%5Cfrac%7B232%7D%7B729%7D%20%7B%5Cdelta%7D%5E6%20&amp;plus;%20%5Cfrac%7B3976%7D%7B10935%7D%20%7B%5Cdelta%7D%5E8%20&amp;plus;O%28%5Cdelta%5E%7B10%7D%2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325" y="3554940"/>
            <a:ext cx="4147805" cy="55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8" descr="https://latex.codecogs.com/png.latex?%5Cdpi%7B120%7D%20%5Clarge%20%5Clambda_6%20%3D%20%7B%5Ccolor%7BRed%7D%20%5Cfrac%7B40%7D%7B729%7D%20%7B%5Cdelta%7D%5E6%7D%20-%20%5Cfrac%7B2200%7D%7B59049%7D%20%7B%5Cdelta%7D%5E8%20&amp;plus;%20O%28%5Cdelta%5E%7B10%7D%2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325" y="4203012"/>
            <a:ext cx="3442027" cy="55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0" descr="https://latex.codecogs.com/png.latex?%5Cdpi%7B120%7D%20%5Clarge%20%5Clambda_7%20%3D%20%7B%5Ccolor%7BRed%7D%20%5Cfrac%7B80%7D%7B2187%7D%20%7B%5Cdelta%7D%5E8%7D%20&amp;plus;%20O%28%5Cdelta%5E%7B10%7D%2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325" y="4867902"/>
            <a:ext cx="2356214" cy="55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2" descr="https://latex.codecogs.com/png.latex?%5Cdpi%7B120%7D%20%5Clarge%20%5Clambda_8%20%3D%20O%28%7B%5Ccolor%7BRed%7D%20%5Cdelta%5E%7B10%7D%7D%2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325" y="5667459"/>
            <a:ext cx="1270401" cy="304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4" descr="https://latex.codecogs.com/png.latex?%5Cdpi%7B120%7D%20%5Clarge%20%5Clambda_9%20%3D%20O%28%7B%5Ccolor%7BRed%7D%20%5Cdelta%5E%7B12%7D%7D%2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3437" y="6255707"/>
            <a:ext cx="1270401" cy="304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Freihandform 10"/>
          <p:cNvSpPr/>
          <p:nvPr/>
        </p:nvSpPr>
        <p:spPr>
          <a:xfrm>
            <a:off x="1267860" y="1217485"/>
            <a:ext cx="899998" cy="179999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+- f5 0 f4"/>
              <a:gd name="f10" fmla="pin 0 f0 21600"/>
              <a:gd name="f11" fmla="pin 0 f1 10800"/>
              <a:gd name="f12" fmla="val f10"/>
              <a:gd name="f13" fmla="val f11"/>
              <a:gd name="f14" fmla="*/ f9 1 21600"/>
              <a:gd name="f15" fmla="*/ f10 f7 1"/>
              <a:gd name="f16" fmla="*/ f11 f8 1"/>
              <a:gd name="f17" fmla="+- 21600 0 f13"/>
              <a:gd name="f18" fmla="+- 21600 0 f12"/>
              <a:gd name="f19" fmla="*/ 0 f14 1"/>
              <a:gd name="f20" fmla="*/ f13 f8 1"/>
              <a:gd name="f21" fmla="*/ f18 f13 1"/>
              <a:gd name="f22" fmla="*/ f19 1 f14"/>
              <a:gd name="f23" fmla="*/ f17 f8 1"/>
              <a:gd name="f24" fmla="*/ f21 1 10800"/>
              <a:gd name="f25" fmla="*/ f22 f7 1"/>
              <a:gd name="f26" fmla="+- f12 f24 0"/>
              <a:gd name="f27" fmla="*/ f26 f7 1"/>
            </a:gdLst>
            <a:ahLst>
              <a:ahXY gdRefX="f0" minX="f4" maxX="f5" gdRefY="f1" minY="f4" maxY="f6">
                <a:pos x="f15" y="f16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5" t="f20" r="f27" b="f23"/>
            <a:pathLst>
              <a:path w="21600" h="21600">
                <a:moveTo>
                  <a:pt x="f4" y="f13"/>
                </a:moveTo>
                <a:lnTo>
                  <a:pt x="f12" y="f13"/>
                </a:lnTo>
                <a:lnTo>
                  <a:pt x="f12" y="f4"/>
                </a:lnTo>
                <a:lnTo>
                  <a:pt x="f5" y="f6"/>
                </a:lnTo>
                <a:lnTo>
                  <a:pt x="f12" y="f5"/>
                </a:lnTo>
                <a:lnTo>
                  <a:pt x="f12" y="f17"/>
                </a:lnTo>
                <a:lnTo>
                  <a:pt x="f4" y="f17"/>
                </a:lnTo>
                <a:close/>
              </a:path>
            </a:pathLst>
          </a:custGeom>
          <a:solidFill>
            <a:srgbClr val="DC2300"/>
          </a:solidFill>
          <a:ln w="0">
            <a:solidFill>
              <a:srgbClr val="DC2300"/>
            </a:solidFill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431800" y="612814"/>
            <a:ext cx="3862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 smtClean="0"/>
              <a:t>tremendous</a:t>
            </a:r>
            <a:r>
              <a:rPr lang="de-CH" sz="2800" dirty="0" smtClean="0"/>
              <a:t> </a:t>
            </a:r>
            <a:r>
              <a:rPr lang="de-CH" sz="2800" dirty="0" err="1" smtClean="0"/>
              <a:t>effort</a:t>
            </a:r>
            <a:endParaRPr lang="de-CH" sz="2800" dirty="0"/>
          </a:p>
        </p:txBody>
      </p:sp>
      <p:sp>
        <p:nvSpPr>
          <p:cNvPr id="13" name="Textfeld 12"/>
          <p:cNvSpPr txBox="1"/>
          <p:nvPr/>
        </p:nvSpPr>
        <p:spPr>
          <a:xfrm>
            <a:off x="1181821" y="1512836"/>
            <a:ext cx="10557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N = 3</a:t>
            </a:r>
            <a:endParaRPr lang="de-CH" sz="2800" dirty="0"/>
          </a:p>
        </p:txBody>
      </p:sp>
      <p:sp>
        <p:nvSpPr>
          <p:cNvPr id="14" name="Rechteck 13"/>
          <p:cNvSpPr/>
          <p:nvPr/>
        </p:nvSpPr>
        <p:spPr>
          <a:xfrm>
            <a:off x="4536256" y="395461"/>
            <a:ext cx="5184576" cy="64807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cxnSp>
        <p:nvCxnSpPr>
          <p:cNvPr id="16" name="Gerade Verbindung 15"/>
          <p:cNvCxnSpPr/>
          <p:nvPr/>
        </p:nvCxnSpPr>
        <p:spPr>
          <a:xfrm>
            <a:off x="4758000" y="2699717"/>
            <a:ext cx="4712428" cy="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5436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latex.codecogs.com/png.latex?%5CLARGE%20%5Cdpi%7B150%7D%20%5Cmox%7Bdim%7D%28L%5E2%28%5Cmathbb%7BR%7D%29%29%5C,=%5C,%5Cinf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446" y="2448415"/>
            <a:ext cx="3028950" cy="46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latex.codecogs.com/png.latex?%5CLARGE%20%5Cdpi%7B150%7D%20%5CRightarrow%5Cqquad%20%5Cvec%7B%5Clambda%7D%5C,%5Cin%5C,%5Cmathcal%7BP%7D_%7B3,%7B%5Ccolor%7BRed%7D%20%5Cinfty%7D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2588" y="2419840"/>
            <a:ext cx="28956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7206922" y="990207"/>
            <a:ext cx="28759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/>
              <a:t>t</a:t>
            </a:r>
            <a:r>
              <a:rPr lang="de-CH" sz="2800" dirty="0" err="1" smtClean="0"/>
              <a:t>oo</a:t>
            </a:r>
            <a:r>
              <a:rPr lang="de-CH" sz="2800" dirty="0" smtClean="0"/>
              <a:t> </a:t>
            </a:r>
            <a:r>
              <a:rPr lang="de-CH" sz="2800" dirty="0" err="1" smtClean="0"/>
              <a:t>difficult</a:t>
            </a:r>
            <a:r>
              <a:rPr lang="de-CH" sz="2800" dirty="0"/>
              <a:t>/</a:t>
            </a:r>
            <a:r>
              <a:rPr lang="de-CH" sz="2800" dirty="0" smtClean="0"/>
              <a:t> </a:t>
            </a:r>
          </a:p>
          <a:p>
            <a:r>
              <a:rPr lang="de-CH" sz="2800" dirty="0" smtClean="0"/>
              <a:t>not </a:t>
            </a:r>
            <a:r>
              <a:rPr lang="de-CH" sz="2800" dirty="0" err="1" smtClean="0"/>
              <a:t>known</a:t>
            </a:r>
            <a:r>
              <a:rPr lang="de-CH" sz="2800" dirty="0" smtClean="0"/>
              <a:t> </a:t>
            </a:r>
            <a:r>
              <a:rPr lang="de-CH" sz="2800" dirty="0" err="1" smtClean="0"/>
              <a:t>yet</a:t>
            </a:r>
            <a:endParaRPr lang="de-CH" sz="2800" dirty="0"/>
          </a:p>
        </p:txBody>
      </p:sp>
      <p:cxnSp>
        <p:nvCxnSpPr>
          <p:cNvPr id="5" name="Gerade Verbindung mit Pfeil 4"/>
          <p:cNvCxnSpPr/>
          <p:nvPr/>
        </p:nvCxnSpPr>
        <p:spPr>
          <a:xfrm flipH="1">
            <a:off x="7674876" y="1963523"/>
            <a:ext cx="144016" cy="45631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1446775" y="3635821"/>
            <a:ext cx="68553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/>
              <a:t>i</a:t>
            </a:r>
            <a:r>
              <a:rPr lang="de-CH" sz="2800" dirty="0" err="1" smtClean="0"/>
              <a:t>nstead</a:t>
            </a:r>
            <a:r>
              <a:rPr lang="de-CH" sz="2800" dirty="0" smtClean="0"/>
              <a:t>:   check                                          w.r.t  </a:t>
            </a:r>
            <a:endParaRPr lang="de-CH" sz="2800" dirty="0"/>
          </a:p>
        </p:txBody>
      </p:sp>
      <p:pic>
        <p:nvPicPr>
          <p:cNvPr id="6152" name="Picture 8" descr="http://latex.codecogs.com/png.latex?%5CLARGE%20%5Cdpi%7B150%7D%20%5Cvec%7B%5Clambda%7D_d%5C,:=%5C,%28%5Clambda_1,%5Cldots,%5Clambda_d%2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8654" y="3635821"/>
            <a:ext cx="3057525" cy="50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http://latex.codecogs.com/png.latex?%5CLARGE%20%5Cdpi%7B150%7D%20%5Cmathcal%7BP%7D_%7B3,%7B%5Ccolor%7BRed%7D%20d%7D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309" y="3731072"/>
            <a:ext cx="64770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feld 15"/>
          <p:cNvSpPr txBox="1"/>
          <p:nvPr/>
        </p:nvSpPr>
        <p:spPr>
          <a:xfrm>
            <a:off x="1242330" y="649626"/>
            <a:ext cx="3632136" cy="59184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200" b="1" u="sng" dirty="0" err="1">
                <a:ea typeface="Lucida Sans Unicode" pitchFamily="2"/>
                <a:cs typeface="Tahoma" pitchFamily="2"/>
              </a:rPr>
              <a:t>p</a:t>
            </a:r>
            <a:r>
              <a:rPr lang="de-DE" sz="3200" b="1" i="0" u="sng" strike="noStrike" kern="1200" cap="none" spc="0" baseline="0" dirty="0" err="1" smtClean="0">
                <a:uFillTx/>
                <a:ea typeface="Lucida Sans Unicode" pitchFamily="2"/>
                <a:cs typeface="Tahoma" pitchFamily="2"/>
              </a:rPr>
              <a:t>inning</a:t>
            </a:r>
            <a:r>
              <a:rPr lang="de-DE" sz="3200" b="1" i="0" u="sng" strike="noStrike" kern="1200" cap="none" spc="0" baseline="0" dirty="0" smtClean="0"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3200" b="1" u="sng" dirty="0" err="1">
                <a:ea typeface="Lucida Sans Unicode" pitchFamily="2"/>
                <a:cs typeface="Tahoma" pitchFamily="2"/>
              </a:rPr>
              <a:t>a</a:t>
            </a:r>
            <a:r>
              <a:rPr lang="de-DE" sz="3200" b="1" i="0" u="sng" strike="noStrike" kern="1200" cap="none" spc="0" baseline="0" dirty="0" err="1" smtClean="0">
                <a:uFillTx/>
                <a:ea typeface="Lucida Sans Unicode" pitchFamily="2"/>
                <a:cs typeface="Tahoma" pitchFamily="2"/>
              </a:rPr>
              <a:t>nalysis</a:t>
            </a:r>
            <a:r>
              <a:rPr lang="de-DE" sz="3200" b="1" i="0" u="sng" strike="noStrike" kern="1200" cap="none" spc="0" baseline="0" dirty="0" smtClean="0">
                <a:uFillTx/>
                <a:ea typeface="Lucida Sans Unicode" pitchFamily="2"/>
                <a:cs typeface="Tahoma" pitchFamily="2"/>
              </a:rPr>
              <a:t> </a:t>
            </a:r>
            <a:endParaRPr lang="de-DE" sz="3200" b="1" i="0" u="sng" strike="noStrike" kern="1200" cap="none" spc="0" baseline="0" dirty="0">
              <a:uFillTx/>
              <a:ea typeface="Lucida Sans Unicode" pitchFamily="2"/>
              <a:cs typeface="Tahoma" pitchFamily="2"/>
            </a:endParaRPr>
          </a:p>
        </p:txBody>
      </p:sp>
      <p:pic>
        <p:nvPicPr>
          <p:cNvPr id="17" name="Picture 14" descr="http://latex.codecogs.com/png.latex?%5CLARGE%20%5Cdpi%7B150%7D%20O%28%5Clambda_%7Bd+1%7D%2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3336" y="5207315"/>
            <a:ext cx="1295400" cy="4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http://latex.codecogs.com/png.latex?%5Cdpi%7B150%7D%20%5CLARGE%20dist%28%5Cvec%7B%5Clambda%7D_d%2C%5Cpartial%20P_%7B3%2C%7B%5Ccolor%7BRed%7D%7Bd%7D%7D%7D%2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3979" y="5126273"/>
            <a:ext cx="23622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http://latex.codecogs.com/png.latex?%5Cdpi%7B150%7D%20%5CLARGE%20dist%28%5Cvec%7B%5Clambda%7D%2C%5Cpartial%20P_%7B3%2C%7B%5Ccolor%7BRed%7D%7B%5Cinfty%7D%7D%7D%2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95" y="5102541"/>
            <a:ext cx="234315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6" descr="http://latex.codecogs.com/png.latex?%5Cdpi%7B150%7D%20%5CLARGE%20%3D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8468" y="5364479"/>
            <a:ext cx="257175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8" descr="http://latex.codecogs.com/png.latex?%5Cdpi%7B150%7D%20%5CLARGE%20&amp;plus;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6579" y="5278753"/>
            <a:ext cx="257175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hteck 21"/>
          <p:cNvSpPr/>
          <p:nvPr/>
        </p:nvSpPr>
        <p:spPr>
          <a:xfrm>
            <a:off x="932828" y="4793195"/>
            <a:ext cx="8283948" cy="11900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3" name="Textfeld 22"/>
          <p:cNvSpPr txBox="1"/>
          <p:nvPr/>
        </p:nvSpPr>
        <p:spPr>
          <a:xfrm>
            <a:off x="1485056" y="6330302"/>
            <a:ext cx="7473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`</a:t>
            </a:r>
            <a:r>
              <a:rPr lang="de-CH" sz="2800" dirty="0" err="1" smtClean="0"/>
              <a:t>concept</a:t>
            </a:r>
            <a:r>
              <a:rPr lang="de-CH" sz="2800" dirty="0" smtClean="0"/>
              <a:t> </a:t>
            </a:r>
            <a:r>
              <a:rPr lang="de-CH" sz="2800" dirty="0" err="1" smtClean="0"/>
              <a:t>of</a:t>
            </a:r>
            <a:r>
              <a:rPr lang="de-CH" sz="2800" dirty="0" smtClean="0"/>
              <a:t> </a:t>
            </a:r>
            <a:r>
              <a:rPr lang="de-CH" sz="2800" dirty="0" err="1" smtClean="0"/>
              <a:t>truncation</a:t>
            </a:r>
            <a:r>
              <a:rPr lang="de-CH" sz="2800" dirty="0" smtClean="0"/>
              <a:t>’ </a:t>
            </a:r>
            <a:r>
              <a:rPr lang="de-CH" sz="2000" dirty="0" smtClean="0"/>
              <a:t>[CS, </a:t>
            </a:r>
            <a:r>
              <a:rPr lang="de-CH" sz="2000" dirty="0" err="1" smtClean="0"/>
              <a:t>PhD</a:t>
            </a:r>
            <a:r>
              <a:rPr lang="de-CH" sz="2000" dirty="0" smtClean="0"/>
              <a:t> </a:t>
            </a:r>
            <a:r>
              <a:rPr lang="de-CH" sz="2000" dirty="0" err="1" smtClean="0"/>
              <a:t>thesis</a:t>
            </a:r>
            <a:r>
              <a:rPr lang="de-CH" sz="2000" dirty="0" smtClean="0"/>
              <a:t>, ETH </a:t>
            </a:r>
            <a:r>
              <a:rPr lang="de-CH" sz="2000" dirty="0" err="1" smtClean="0"/>
              <a:t>Zurich</a:t>
            </a:r>
            <a:r>
              <a:rPr lang="de-CH" sz="2000" dirty="0" smtClean="0"/>
              <a:t>, 2014]</a:t>
            </a:r>
          </a:p>
        </p:txBody>
      </p:sp>
    </p:spTree>
    <p:extLst>
      <p:ext uri="{BB962C8B-B14F-4D97-AF65-F5344CB8AC3E}">
        <p14:creationId xmlns:p14="http://schemas.microsoft.com/office/powerpoint/2010/main" val="281619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22" grpId="0" animBg="1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0939" y="4355900"/>
            <a:ext cx="4657725" cy="172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295896" y="1115541"/>
            <a:ext cx="168843" cy="179917"/>
          </a:xfrm>
          <a:prstGeom prst="rect">
            <a:avLst/>
          </a:prstGeom>
          <a:noFill/>
          <a:ln>
            <a:noFill/>
          </a:ln>
        </p:spPr>
      </p:pic>
      <p:pic>
        <p:nvPicPr>
          <p:cNvPr id="7174" name="Picture 6" descr="http://latex.codecogs.com/png.latex?%5CLARGE%20%5Cdpi%7B150%7D%20%5Cwedge%5E3%5b%5Cmathcal%7BH%7D_6%5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968" y="972136"/>
            <a:ext cx="1066800" cy="46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8" name="Picture 10" descr="http://latex.codecogs.com/png.latex?%5CLARGE%20%5Cdpi%7B150%7D%20%5Clambda_1+%5Clambda_6%20=%20%5Clambda_2+%5Clambda_5%20=%20%5Clambda_3+%5Clambda_4%20=%20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368" y="1763613"/>
            <a:ext cx="5438775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0" name="Picture 12" descr="http://latex.codecogs.com/png.latex?%5CLARGE%20%5Cdpi%7B150%7D%20D%5E%7B%286%29%7D%20:=%20%5Clambda_5%20+%5Clambda_6-%5Clambda_4%20%5Cgeq%20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264" y="2339677"/>
            <a:ext cx="4171950" cy="46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hteck 10"/>
          <p:cNvSpPr/>
          <p:nvPr/>
        </p:nvSpPr>
        <p:spPr>
          <a:xfrm>
            <a:off x="2200929" y="1619597"/>
            <a:ext cx="5991651" cy="13681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3" name="Freihandform 12"/>
          <p:cNvSpPr/>
          <p:nvPr/>
        </p:nvSpPr>
        <p:spPr>
          <a:xfrm>
            <a:off x="2100939" y="3601830"/>
            <a:ext cx="899998" cy="179999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+- f5 0 f4"/>
              <a:gd name="f10" fmla="pin 0 f0 21600"/>
              <a:gd name="f11" fmla="pin 0 f1 10800"/>
              <a:gd name="f12" fmla="val f10"/>
              <a:gd name="f13" fmla="val f11"/>
              <a:gd name="f14" fmla="*/ f9 1 21600"/>
              <a:gd name="f15" fmla="*/ f10 f7 1"/>
              <a:gd name="f16" fmla="*/ f11 f8 1"/>
              <a:gd name="f17" fmla="+- 21600 0 f13"/>
              <a:gd name="f18" fmla="+- 21600 0 f12"/>
              <a:gd name="f19" fmla="*/ 0 f14 1"/>
              <a:gd name="f20" fmla="*/ f13 f8 1"/>
              <a:gd name="f21" fmla="*/ f18 f13 1"/>
              <a:gd name="f22" fmla="*/ f19 1 f14"/>
              <a:gd name="f23" fmla="*/ f17 f8 1"/>
              <a:gd name="f24" fmla="*/ f21 1 10800"/>
              <a:gd name="f25" fmla="*/ f22 f7 1"/>
              <a:gd name="f26" fmla="+- f12 f24 0"/>
              <a:gd name="f27" fmla="*/ f26 f7 1"/>
            </a:gdLst>
            <a:ahLst>
              <a:ahXY gdRefX="f0" minX="f4" maxX="f5" gdRefY="f1" minY="f4" maxY="f6">
                <a:pos x="f15" y="f16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5" t="f20" r="f27" b="f23"/>
            <a:pathLst>
              <a:path w="21600" h="21600">
                <a:moveTo>
                  <a:pt x="f4" y="f13"/>
                </a:moveTo>
                <a:lnTo>
                  <a:pt x="f12" y="f13"/>
                </a:lnTo>
                <a:lnTo>
                  <a:pt x="f12" y="f4"/>
                </a:lnTo>
                <a:lnTo>
                  <a:pt x="f5" y="f6"/>
                </a:lnTo>
                <a:lnTo>
                  <a:pt x="f12" y="f5"/>
                </a:lnTo>
                <a:lnTo>
                  <a:pt x="f12" y="f17"/>
                </a:lnTo>
                <a:lnTo>
                  <a:pt x="f4" y="f17"/>
                </a:lnTo>
                <a:close/>
              </a:path>
            </a:pathLst>
          </a:custGeom>
          <a:solidFill>
            <a:srgbClr val="DC2300"/>
          </a:solidFill>
          <a:ln w="0">
            <a:solidFill>
              <a:srgbClr val="DC2300"/>
            </a:solidFill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pic>
        <p:nvPicPr>
          <p:cNvPr id="7184" name="Picture 16" descr="http://latex.codecogs.com/png.latex?%5CLARGE%20%5Cdpi%7B150%7D%200%5Cleq%20D%5E%7B%286%29%7D%28%5Cdelta%29%20=%20%5Cfrac%7B4510%7D%7B59049%7D%5C,%5Cdelta%5E8%20+%20O%28%5Cdelta%5E%7B10%7D%2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189" y="6372125"/>
            <a:ext cx="5372100" cy="838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Gerade Verbindung mit Pfeil 6"/>
          <p:cNvCxnSpPr/>
          <p:nvPr/>
        </p:nvCxnSpPr>
        <p:spPr>
          <a:xfrm flipH="1" flipV="1">
            <a:off x="7448091" y="3027759"/>
            <a:ext cx="936104" cy="172819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>
            <a:off x="7166604" y="4800680"/>
            <a:ext cx="28803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/>
              <a:t>r</a:t>
            </a:r>
            <a:r>
              <a:rPr lang="de-CH" sz="2800" dirty="0" smtClean="0"/>
              <a:t>elevant </a:t>
            </a:r>
            <a:r>
              <a:rPr lang="de-CH" sz="2800" dirty="0" err="1" smtClean="0"/>
              <a:t>as</a:t>
            </a:r>
            <a:r>
              <a:rPr lang="de-CH" sz="2800" dirty="0" smtClean="0"/>
              <a:t> </a:t>
            </a:r>
            <a:r>
              <a:rPr lang="de-CH" sz="2800" dirty="0" err="1" smtClean="0"/>
              <a:t>long</a:t>
            </a:r>
            <a:r>
              <a:rPr lang="de-CH" sz="2800" dirty="0" smtClean="0"/>
              <a:t> </a:t>
            </a:r>
          </a:p>
          <a:p>
            <a:r>
              <a:rPr lang="de-CH" sz="2800" dirty="0" err="1" smtClean="0"/>
              <a:t>as</a:t>
            </a:r>
            <a:endParaRPr lang="de-CH" sz="2800" dirty="0"/>
          </a:p>
        </p:txBody>
      </p:sp>
      <p:pic>
        <p:nvPicPr>
          <p:cNvPr id="7186" name="Picture 18" descr="http://latex.codecogs.com/png.latex?%5CLARGE%20%5Cdpi%7B150%7D%20%5Clambda_7%20%5Csim%20c%5C,%5Cdelta%5E8%5Capprox%20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4608" y="5277733"/>
            <a:ext cx="2209800" cy="43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Freihandform 22"/>
          <p:cNvSpPr/>
          <p:nvPr/>
        </p:nvSpPr>
        <p:spPr>
          <a:xfrm rot="9308045">
            <a:off x="7296455" y="6016801"/>
            <a:ext cx="899998" cy="179999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+- f5 0 f4"/>
              <a:gd name="f10" fmla="pin 0 f0 21600"/>
              <a:gd name="f11" fmla="pin 0 f1 10800"/>
              <a:gd name="f12" fmla="val f10"/>
              <a:gd name="f13" fmla="val f11"/>
              <a:gd name="f14" fmla="*/ f9 1 21600"/>
              <a:gd name="f15" fmla="*/ f10 f7 1"/>
              <a:gd name="f16" fmla="*/ f11 f8 1"/>
              <a:gd name="f17" fmla="+- 21600 0 f13"/>
              <a:gd name="f18" fmla="+- 21600 0 f12"/>
              <a:gd name="f19" fmla="*/ 0 f14 1"/>
              <a:gd name="f20" fmla="*/ f13 f8 1"/>
              <a:gd name="f21" fmla="*/ f18 f13 1"/>
              <a:gd name="f22" fmla="*/ f19 1 f14"/>
              <a:gd name="f23" fmla="*/ f17 f8 1"/>
              <a:gd name="f24" fmla="*/ f21 1 10800"/>
              <a:gd name="f25" fmla="*/ f22 f7 1"/>
              <a:gd name="f26" fmla="+- f12 f24 0"/>
              <a:gd name="f27" fmla="*/ f26 f7 1"/>
            </a:gdLst>
            <a:ahLst>
              <a:ahXY gdRefX="f0" minX="f4" maxX="f5" gdRefY="f1" minY="f4" maxY="f6">
                <a:pos x="f15" y="f16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5" t="f20" r="f27" b="f23"/>
            <a:pathLst>
              <a:path w="21600" h="21600">
                <a:moveTo>
                  <a:pt x="f4" y="f13"/>
                </a:moveTo>
                <a:lnTo>
                  <a:pt x="f12" y="f13"/>
                </a:lnTo>
                <a:lnTo>
                  <a:pt x="f12" y="f4"/>
                </a:lnTo>
                <a:lnTo>
                  <a:pt x="f5" y="f6"/>
                </a:lnTo>
                <a:lnTo>
                  <a:pt x="f12" y="f5"/>
                </a:lnTo>
                <a:lnTo>
                  <a:pt x="f12" y="f17"/>
                </a:lnTo>
                <a:lnTo>
                  <a:pt x="f4" y="f17"/>
                </a:lnTo>
                <a:close/>
              </a:path>
            </a:pathLst>
          </a:custGeom>
          <a:solidFill>
            <a:srgbClr val="DC2300"/>
          </a:solidFill>
          <a:ln w="0">
            <a:solidFill>
              <a:srgbClr val="DC2300"/>
            </a:solidFill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7473619" y="6255384"/>
            <a:ext cx="28083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2800" dirty="0" err="1"/>
              <a:t>l</a:t>
            </a:r>
            <a:r>
              <a:rPr lang="de-CH" sz="2800" dirty="0" err="1" smtClean="0"/>
              <a:t>ower</a:t>
            </a:r>
            <a:r>
              <a:rPr lang="de-CH" sz="2800" dirty="0" smtClean="0"/>
              <a:t> </a:t>
            </a:r>
            <a:r>
              <a:rPr lang="de-CH" sz="2800" dirty="0" err="1" smtClean="0"/>
              <a:t>bound</a:t>
            </a:r>
            <a:r>
              <a:rPr lang="de-CH" sz="2800" dirty="0" smtClean="0"/>
              <a:t> on </a:t>
            </a:r>
          </a:p>
          <a:p>
            <a:pPr algn="ctr"/>
            <a:r>
              <a:rPr lang="de-CH" sz="2800" dirty="0" err="1"/>
              <a:t>p</a:t>
            </a:r>
            <a:r>
              <a:rPr lang="de-CH" sz="2800" dirty="0" err="1" smtClean="0"/>
              <a:t>inning</a:t>
            </a:r>
            <a:r>
              <a:rPr lang="de-CH" sz="2800" dirty="0" smtClean="0"/>
              <a:t> </a:t>
            </a:r>
            <a:r>
              <a:rPr lang="de-CH" sz="2800" dirty="0" err="1" smtClean="0"/>
              <a:t>order</a:t>
            </a:r>
            <a:endParaRPr lang="de-CH" sz="2800" dirty="0"/>
          </a:p>
        </p:txBody>
      </p:sp>
      <p:pic>
        <p:nvPicPr>
          <p:cNvPr id="8194" name="Picture 2" descr="http://latex.codecogs.com/png.latex?%5CLARGE%20%5Cdpi%7B120%7D%20%5Cmathcal%7BP%7D_%7B3,6%7D%5C,%5C,%5Crightarrow%20%5C,%5C,3-%5Cmbox%7Bdim%20polytope%7D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866" y="3568005"/>
            <a:ext cx="3533775" cy="3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Gerade Verbindung mit Pfeil 17"/>
          <p:cNvCxnSpPr/>
          <p:nvPr/>
        </p:nvCxnSpPr>
        <p:spPr>
          <a:xfrm>
            <a:off x="1380317" y="5075981"/>
            <a:ext cx="2579875" cy="42082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latex.codecogs.com/png.latex?%5CLARGE%20%5Cdpi%7B120%7D%20%28%5Clambda_4,%5Clambda_5,%5Clambda_6%29%28%5Cdelta%2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94" y="4633992"/>
            <a:ext cx="1771650" cy="33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063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21" grpId="0"/>
      <p:bldP spid="23" grpId="0" animBg="1"/>
      <p:bldP spid="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91840" y="912716"/>
            <a:ext cx="168843" cy="179917"/>
          </a:xfrm>
          <a:prstGeom prst="rect">
            <a:avLst/>
          </a:prstGeom>
          <a:noFill/>
          <a:ln>
            <a:noFill/>
          </a:ln>
        </p:spPr>
      </p:pic>
      <p:pic>
        <p:nvPicPr>
          <p:cNvPr id="8194" name="Picture 2" descr="http://latex.codecogs.com/png.latex?%5CLARGE%20%5Cdpi%7B150%7D%20%5Cwedge%5E3%5b%5Cmathcal%7BH%7D_7%5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904" y="717347"/>
            <a:ext cx="1066800" cy="46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5546604" y="2727889"/>
            <a:ext cx="28803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/>
              <a:t>r</a:t>
            </a:r>
            <a:r>
              <a:rPr lang="de-CH" sz="2800" dirty="0" smtClean="0"/>
              <a:t>elevant </a:t>
            </a:r>
            <a:r>
              <a:rPr lang="de-CH" sz="2800" dirty="0" err="1" smtClean="0"/>
              <a:t>as</a:t>
            </a:r>
            <a:r>
              <a:rPr lang="de-CH" sz="2800" dirty="0" smtClean="0"/>
              <a:t> </a:t>
            </a:r>
            <a:r>
              <a:rPr lang="de-CH" sz="2800" dirty="0" err="1" smtClean="0"/>
              <a:t>long</a:t>
            </a:r>
            <a:r>
              <a:rPr lang="de-CH" sz="2800" dirty="0" smtClean="0"/>
              <a:t> </a:t>
            </a:r>
          </a:p>
          <a:p>
            <a:r>
              <a:rPr lang="de-CH" sz="2800" dirty="0" err="1" smtClean="0"/>
              <a:t>as</a:t>
            </a:r>
            <a:endParaRPr lang="de-CH" sz="2800" dirty="0"/>
          </a:p>
        </p:txBody>
      </p:sp>
      <p:pic>
        <p:nvPicPr>
          <p:cNvPr id="8200" name="Picture 8" descr="http://latex.codecogs.com/png.latex?%5CLARGE%20%5Cdpi%7B150%7D%20%5Clambda_8%20%5Csim%20k%20%5Cdelta%5E%7B10%7D%5Capprox%2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299" y="3204942"/>
            <a:ext cx="2333625" cy="43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Gerade Verbindung mit Pfeil 9"/>
          <p:cNvCxnSpPr/>
          <p:nvPr/>
        </p:nvCxnSpPr>
        <p:spPr>
          <a:xfrm flipH="1" flipV="1">
            <a:off x="3530912" y="912717"/>
            <a:ext cx="3211600" cy="149896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ihandform 10"/>
          <p:cNvSpPr/>
          <p:nvPr/>
        </p:nvSpPr>
        <p:spPr>
          <a:xfrm rot="5400000">
            <a:off x="6356764" y="4445324"/>
            <a:ext cx="899998" cy="179999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+- f5 0 f4"/>
              <a:gd name="f10" fmla="pin 0 f0 21600"/>
              <a:gd name="f11" fmla="pin 0 f1 10800"/>
              <a:gd name="f12" fmla="val f10"/>
              <a:gd name="f13" fmla="val f11"/>
              <a:gd name="f14" fmla="*/ f9 1 21600"/>
              <a:gd name="f15" fmla="*/ f10 f7 1"/>
              <a:gd name="f16" fmla="*/ f11 f8 1"/>
              <a:gd name="f17" fmla="+- 21600 0 f13"/>
              <a:gd name="f18" fmla="+- 21600 0 f12"/>
              <a:gd name="f19" fmla="*/ 0 f14 1"/>
              <a:gd name="f20" fmla="*/ f13 f8 1"/>
              <a:gd name="f21" fmla="*/ f18 f13 1"/>
              <a:gd name="f22" fmla="*/ f19 1 f14"/>
              <a:gd name="f23" fmla="*/ f17 f8 1"/>
              <a:gd name="f24" fmla="*/ f21 1 10800"/>
              <a:gd name="f25" fmla="*/ f22 f7 1"/>
              <a:gd name="f26" fmla="+- f12 f24 0"/>
              <a:gd name="f27" fmla="*/ f26 f7 1"/>
            </a:gdLst>
            <a:ahLst>
              <a:ahXY gdRefX="f0" minX="f4" maxX="f5" gdRefY="f1" minY="f4" maxY="f6">
                <a:pos x="f15" y="f16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5" t="f20" r="f27" b="f23"/>
            <a:pathLst>
              <a:path w="21600" h="21600">
                <a:moveTo>
                  <a:pt x="f4" y="f13"/>
                </a:moveTo>
                <a:lnTo>
                  <a:pt x="f12" y="f13"/>
                </a:lnTo>
                <a:lnTo>
                  <a:pt x="f12" y="f4"/>
                </a:lnTo>
                <a:lnTo>
                  <a:pt x="f5" y="f6"/>
                </a:lnTo>
                <a:lnTo>
                  <a:pt x="f12" y="f5"/>
                </a:lnTo>
                <a:lnTo>
                  <a:pt x="f12" y="f17"/>
                </a:lnTo>
                <a:lnTo>
                  <a:pt x="f4" y="f17"/>
                </a:lnTo>
                <a:close/>
              </a:path>
            </a:pathLst>
          </a:custGeom>
          <a:solidFill>
            <a:srgbClr val="DC2300"/>
          </a:solidFill>
          <a:ln w="0">
            <a:solidFill>
              <a:srgbClr val="DC2300"/>
            </a:solidFill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5844665" y="5706145"/>
            <a:ext cx="26111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b="1" dirty="0" err="1" smtClean="0"/>
              <a:t>quasipinning</a:t>
            </a:r>
            <a:endParaRPr lang="de-CH" sz="2800" b="1" dirty="0"/>
          </a:p>
        </p:txBody>
      </p:sp>
      <p:sp>
        <p:nvSpPr>
          <p:cNvPr id="12" name="Rechteck 11"/>
          <p:cNvSpPr/>
          <p:nvPr/>
        </p:nvSpPr>
        <p:spPr>
          <a:xfrm>
            <a:off x="5610853" y="5542678"/>
            <a:ext cx="2571819" cy="850153"/>
          </a:xfrm>
          <a:prstGeom prst="rect">
            <a:avLst/>
          </a:prstGeom>
          <a:noFill/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1026" name="Picture 2" descr="http://latex.codecogs.com/png.latex?%5CLARGE%20%5Cdpi%7B120%7D%20D%5E%7B%287%29%7D_1%5C,=%5C,%5Cfrac%7B20%7D%7B2187%7D%5C,%5Cdelta%5E8%5C,+%5C,O%28%5Cdelta%5E%7B10%7D%2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619" y="2411685"/>
            <a:ext cx="3390900" cy="67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latex.codecogs.com/png.latex?%5CLARGE%20%5Cdpi%7B120%7D%20D%5E%7B%287%29%7D_2%5C,=%5C,%5Cfrac%7B10%7D%7B243%7D%5C,%5Cdelta%5E8%5C,+%5C,O%28%5Cdelta%5E%7B10%7D%2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587" y="3110806"/>
            <a:ext cx="3238500" cy="67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latex.codecogs.com/png.latex?%5CLARGE%20%5Cdpi%7B120%7D%20D%5E%7B%287%29%7D_3%5C,=%5C,%5Cfrac%7B50%7D%7B2187%7D%5C,%5Cdelta%5E8%5C,+%5C,O%28%5Cdelta%5E%7B10%7D%2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587" y="3834216"/>
            <a:ext cx="3390900" cy="67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latex.codecogs.com/png.latex?%5CLARGE%20%5Cdpi%7B120%7D%20D%5E%7B%287%29%7D_4%5C,=%5C,%5Cfrac%7B2890%7D%7B59049%7D%5C,%5Cdelta%5E8%5C,+%5C,O%28%5Cdelta%5E%7B10%7D%2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619" y="4610505"/>
            <a:ext cx="3543300" cy="67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hteck 13"/>
          <p:cNvSpPr/>
          <p:nvPr/>
        </p:nvSpPr>
        <p:spPr>
          <a:xfrm>
            <a:off x="3594117" y="6658793"/>
            <a:ext cx="6768751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CH" sz="2800" dirty="0" smtClean="0"/>
              <a:t>Phys. </a:t>
            </a:r>
            <a:r>
              <a:rPr lang="de-CH" sz="2800" dirty="0" err="1" smtClean="0"/>
              <a:t>Rev</a:t>
            </a:r>
            <a:r>
              <a:rPr lang="de-CH" sz="2800" dirty="0" smtClean="0"/>
              <a:t>. </a:t>
            </a:r>
            <a:r>
              <a:rPr lang="de-CH" sz="2800" dirty="0" err="1" smtClean="0"/>
              <a:t>Lett</a:t>
            </a:r>
            <a:r>
              <a:rPr lang="de-CH" sz="2800" dirty="0" smtClean="0"/>
              <a:t>. </a:t>
            </a:r>
            <a:r>
              <a:rPr lang="de-CH" sz="2800" b="1" dirty="0" smtClean="0"/>
              <a:t>110</a:t>
            </a:r>
            <a:r>
              <a:rPr lang="de-CH" sz="2800" dirty="0" smtClean="0"/>
              <a:t>,  040404 (2013</a:t>
            </a:r>
            <a:r>
              <a:rPr lang="de-CH" sz="2800" dirty="0"/>
              <a:t>)</a:t>
            </a:r>
          </a:p>
        </p:txBody>
      </p:sp>
      <p:pic>
        <p:nvPicPr>
          <p:cNvPr id="15" name="Picture 2" descr="C:\Users\Christian\Desktop\Highlight Physics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717" y="6891048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Christian\Desktop\Highlight EditorsSuggestion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4395" y="6891048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843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  <p:bldP spid="3" grpId="0"/>
      <p:bldP spid="12" grpId="0" animBg="1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07864" y="471515"/>
            <a:ext cx="18722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/>
              <a:t>H</a:t>
            </a:r>
            <a:r>
              <a:rPr lang="de-CH" sz="2800" dirty="0" err="1" smtClean="0"/>
              <a:t>ow</a:t>
            </a:r>
            <a:r>
              <a:rPr lang="de-CH" sz="2800" dirty="0" smtClean="0"/>
              <a:t> </a:t>
            </a:r>
            <a:r>
              <a:rPr lang="de-CH" sz="2800" dirty="0" err="1" smtClean="0"/>
              <a:t>about</a:t>
            </a:r>
            <a:endParaRPr lang="de-CH" sz="2800" dirty="0" smtClean="0"/>
          </a:p>
        </p:txBody>
      </p:sp>
      <p:sp>
        <p:nvSpPr>
          <p:cNvPr id="4" name="Textfeld 3"/>
          <p:cNvSpPr txBox="1"/>
          <p:nvPr/>
        </p:nvSpPr>
        <p:spPr>
          <a:xfrm>
            <a:off x="1655936" y="1051430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/>
              <a:t>i</a:t>
            </a:r>
            <a:r>
              <a:rPr lang="de-CH" sz="2800" dirty="0" smtClean="0"/>
              <a:t>ntermediate </a:t>
            </a:r>
            <a:r>
              <a:rPr lang="de-CH" sz="2800" dirty="0" err="1" smtClean="0"/>
              <a:t>couplings</a:t>
            </a:r>
            <a:r>
              <a:rPr lang="de-CH" sz="2800" dirty="0" smtClean="0"/>
              <a:t>?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1655936" y="1592758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 smtClean="0"/>
              <a:t>more</a:t>
            </a:r>
            <a:r>
              <a:rPr lang="de-CH" sz="2800" dirty="0" smtClean="0"/>
              <a:t> </a:t>
            </a:r>
            <a:r>
              <a:rPr lang="de-CH" sz="2800" dirty="0" err="1" smtClean="0"/>
              <a:t>particles</a:t>
            </a:r>
            <a:r>
              <a:rPr lang="de-CH" sz="2800" dirty="0" smtClean="0"/>
              <a:t>?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675824" y="2205890"/>
            <a:ext cx="47856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/>
              <a:t>h</a:t>
            </a:r>
            <a:r>
              <a:rPr lang="de-CH" sz="2800" dirty="0" err="1" smtClean="0"/>
              <a:t>igher</a:t>
            </a:r>
            <a:r>
              <a:rPr lang="de-CH" sz="2800" dirty="0" smtClean="0"/>
              <a:t> </a:t>
            </a:r>
            <a:r>
              <a:rPr lang="de-CH" sz="2800" dirty="0" err="1" smtClean="0"/>
              <a:t>spatial</a:t>
            </a:r>
            <a:r>
              <a:rPr lang="de-CH" sz="2800" dirty="0" smtClean="0"/>
              <a:t> </a:t>
            </a:r>
            <a:r>
              <a:rPr lang="de-CH" sz="2800" dirty="0" err="1" smtClean="0"/>
              <a:t>dimensions</a:t>
            </a:r>
            <a:r>
              <a:rPr lang="de-CH" sz="2800" dirty="0" smtClean="0"/>
              <a:t>?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989768" y="2938154"/>
            <a:ext cx="66883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After all, </a:t>
            </a:r>
            <a:r>
              <a:rPr lang="de-CH" sz="2800" dirty="0" err="1" smtClean="0"/>
              <a:t>how</a:t>
            </a:r>
            <a:r>
              <a:rPr lang="de-CH" sz="2800" dirty="0" smtClean="0"/>
              <a:t> </a:t>
            </a:r>
            <a:r>
              <a:rPr lang="de-CH" sz="2800" dirty="0" err="1" smtClean="0">
                <a:solidFill>
                  <a:srgbClr val="FF0000"/>
                </a:solidFill>
              </a:rPr>
              <a:t>nontrivial</a:t>
            </a:r>
            <a:r>
              <a:rPr lang="de-CH" sz="2800" dirty="0" smtClean="0"/>
              <a:t> </a:t>
            </a:r>
            <a:r>
              <a:rPr lang="de-CH" sz="2800" dirty="0" err="1" smtClean="0"/>
              <a:t>are</a:t>
            </a:r>
            <a:r>
              <a:rPr lang="de-CH" sz="2800" dirty="0" smtClean="0"/>
              <a:t> </a:t>
            </a:r>
            <a:r>
              <a:rPr lang="de-CH" sz="2800" dirty="0" err="1" smtClean="0"/>
              <a:t>these</a:t>
            </a:r>
            <a:r>
              <a:rPr lang="de-CH" sz="2800" dirty="0" smtClean="0"/>
              <a:t> </a:t>
            </a:r>
            <a:r>
              <a:rPr lang="de-CH" sz="2800" dirty="0" err="1" smtClean="0"/>
              <a:t>findings</a:t>
            </a:r>
            <a:r>
              <a:rPr lang="de-CH" sz="2800" dirty="0" smtClean="0"/>
              <a:t>?: </a:t>
            </a:r>
          </a:p>
        </p:txBody>
      </p:sp>
      <p:sp>
        <p:nvSpPr>
          <p:cNvPr id="9" name="Rechteck 8"/>
          <p:cNvSpPr/>
          <p:nvPr/>
        </p:nvSpPr>
        <p:spPr>
          <a:xfrm>
            <a:off x="1655936" y="4617492"/>
            <a:ext cx="2055647" cy="181807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cxnSp>
        <p:nvCxnSpPr>
          <p:cNvPr id="11" name="Gerade Verbindung mit Pfeil 10"/>
          <p:cNvCxnSpPr/>
          <p:nvPr/>
        </p:nvCxnSpPr>
        <p:spPr>
          <a:xfrm flipV="1">
            <a:off x="1655936" y="3914568"/>
            <a:ext cx="0" cy="27087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>
            <a:off x="1439435" y="6435563"/>
            <a:ext cx="290052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6" descr="http://latex.codecogs.com/png.latex?\LARGE%20\dpi{150}%20\lambda_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647" y="3754815"/>
            <a:ext cx="30480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 descr="http://latex.codecogs.com/png.latex?\LARGE%20\dpi{150}%20\lambda_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9253" y="6623329"/>
            <a:ext cx="333375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gelmäßiges Fünfeck 14"/>
          <p:cNvSpPr/>
          <p:nvPr/>
        </p:nvSpPr>
        <p:spPr>
          <a:xfrm rot="1657296">
            <a:off x="1522112" y="4748939"/>
            <a:ext cx="1792926" cy="797394"/>
          </a:xfrm>
          <a:prstGeom prst="pentagon">
            <a:avLst/>
          </a:prstGeom>
          <a:solidFill>
            <a:schemeClr val="tx1">
              <a:lumMod val="85000"/>
              <a:lumOff val="1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8" name="Textfeld 17"/>
          <p:cNvSpPr txBox="1"/>
          <p:nvPr/>
        </p:nvSpPr>
        <p:spPr>
          <a:xfrm>
            <a:off x="1244030" y="6453753"/>
            <a:ext cx="578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0</a:t>
            </a:r>
            <a:endParaRPr lang="de-CH" sz="2800" dirty="0"/>
          </a:p>
        </p:txBody>
      </p:sp>
      <p:sp>
        <p:nvSpPr>
          <p:cNvPr id="19" name="Textfeld 18"/>
          <p:cNvSpPr txBox="1"/>
          <p:nvPr/>
        </p:nvSpPr>
        <p:spPr>
          <a:xfrm>
            <a:off x="1237248" y="4355882"/>
            <a:ext cx="369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1</a:t>
            </a:r>
            <a:endParaRPr lang="de-CH" sz="2800" dirty="0"/>
          </a:p>
        </p:txBody>
      </p:sp>
      <p:sp>
        <p:nvSpPr>
          <p:cNvPr id="20" name="Textfeld 19"/>
          <p:cNvSpPr txBox="1"/>
          <p:nvPr/>
        </p:nvSpPr>
        <p:spPr>
          <a:xfrm>
            <a:off x="3526685" y="6435563"/>
            <a:ext cx="369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1</a:t>
            </a:r>
            <a:endParaRPr lang="de-CH" sz="2800" dirty="0"/>
          </a:p>
        </p:txBody>
      </p:sp>
      <p:sp>
        <p:nvSpPr>
          <p:cNvPr id="21" name="Freihandform 20"/>
          <p:cNvSpPr/>
          <p:nvPr/>
        </p:nvSpPr>
        <p:spPr>
          <a:xfrm>
            <a:off x="1607043" y="4531671"/>
            <a:ext cx="179999" cy="17999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abs f3"/>
              <a:gd name="f9" fmla="abs f4"/>
              <a:gd name="f10" fmla="abs f5"/>
              <a:gd name="f11" fmla="+- 2700000 f1 0"/>
              <a:gd name="f12" fmla="?: f8 f3 1"/>
              <a:gd name="f13" fmla="?: f9 f4 1"/>
              <a:gd name="f14" fmla="?: f10 f5 1"/>
              <a:gd name="f15" fmla="+- f11 0 f1"/>
              <a:gd name="f16" fmla="*/ f12 1 21600"/>
              <a:gd name="f17" fmla="*/ f13 1 21600"/>
              <a:gd name="f18" fmla="*/ 21600 f12 1"/>
              <a:gd name="f19" fmla="*/ 21600 f13 1"/>
              <a:gd name="f20" fmla="+- f15 f1 0"/>
              <a:gd name="f21" fmla="min f17 f16"/>
              <a:gd name="f22" fmla="*/ f18 1 f14"/>
              <a:gd name="f23" fmla="*/ f19 1 f14"/>
              <a:gd name="f24" fmla="*/ f20 f7 1"/>
              <a:gd name="f25" fmla="val f22"/>
              <a:gd name="f26" fmla="val f23"/>
              <a:gd name="f27" fmla="*/ f24 1 f0"/>
              <a:gd name="f28" fmla="*/ f6 f21 1"/>
              <a:gd name="f29" fmla="+- f26 0 f6"/>
              <a:gd name="f30" fmla="+- f25 0 f6"/>
              <a:gd name="f31" fmla="+- 0 0 f27"/>
              <a:gd name="f32" fmla="*/ f29 1 2"/>
              <a:gd name="f33" fmla="*/ f30 1 2"/>
              <a:gd name="f34" fmla="+- 0 0 f31"/>
              <a:gd name="f35" fmla="+- f6 f32 0"/>
              <a:gd name="f36" fmla="+- f6 f33 0"/>
              <a:gd name="f37" fmla="*/ f34 f0 1"/>
              <a:gd name="f38" fmla="*/ f33 f21 1"/>
              <a:gd name="f39" fmla="*/ f32 f21 1"/>
              <a:gd name="f40" fmla="*/ f37 1 f7"/>
              <a:gd name="f41" fmla="*/ f35 f21 1"/>
              <a:gd name="f42" fmla="+- f40 0 f1"/>
              <a:gd name="f43" fmla="cos 1 f42"/>
              <a:gd name="f44" fmla="sin 1 f42"/>
              <a:gd name="f45" fmla="+- 0 0 f43"/>
              <a:gd name="f46" fmla="+- 0 0 f44"/>
              <a:gd name="f47" fmla="+- 0 0 f45"/>
              <a:gd name="f48" fmla="+- 0 0 f46"/>
              <a:gd name="f49" fmla="val f47"/>
              <a:gd name="f50" fmla="val f48"/>
              <a:gd name="f51" fmla="*/ f49 f33 1"/>
              <a:gd name="f52" fmla="*/ f50 f32 1"/>
              <a:gd name="f53" fmla="+- f36 0 f51"/>
              <a:gd name="f54" fmla="+- f36 f51 0"/>
              <a:gd name="f55" fmla="+- f35 0 f52"/>
              <a:gd name="f56" fmla="+- f35 f52 0"/>
              <a:gd name="f57" fmla="*/ f53 f21 1"/>
              <a:gd name="f58" fmla="*/ f55 f21 1"/>
              <a:gd name="f59" fmla="*/ f54 f21 1"/>
              <a:gd name="f60" fmla="*/ f56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58" r="f59" b="f60"/>
            <a:pathLst>
              <a:path>
                <a:moveTo>
                  <a:pt x="f28" y="f41"/>
                </a:moveTo>
                <a:arcTo wR="f38" hR="f39" stAng="f0" swAng="f1"/>
                <a:arcTo wR="f38" hR="f39" stAng="f2" swAng="f1"/>
                <a:arcTo wR="f38" hR="f39" stAng="f6" swAng="f1"/>
                <a:arcTo wR="f38" hR="f39" stAng="f1" swAng="f1"/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pic>
        <p:nvPicPr>
          <p:cNvPr id="3076" name="Picture 4" descr="https://latex.codecogs.com/png.latex?%5Cdpi%7B120%7D%20%5CLARGE%20%5Cmbox%7Bdist%7D%28%5Cvec%7B%5Clambda%7D%2C%5Cpartial%20P%29%20%5Cll%20%5Cmbox%7Bdist%7D%28%5Cvec%7B%5Clambda%7D%2C%5Cpartial%5CSigma%2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6200" y="4053774"/>
            <a:ext cx="3419475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feld 22"/>
          <p:cNvSpPr txBox="1"/>
          <p:nvPr/>
        </p:nvSpPr>
        <p:spPr>
          <a:xfrm>
            <a:off x="7019387" y="3652732"/>
            <a:ext cx="822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>
                <a:solidFill>
                  <a:srgbClr val="FF0000"/>
                </a:solidFill>
              </a:rPr>
              <a:t>???</a:t>
            </a:r>
            <a:r>
              <a:rPr lang="de-CH" sz="2800" dirty="0" smtClean="0"/>
              <a:t> </a:t>
            </a:r>
          </a:p>
        </p:txBody>
      </p:sp>
      <p:pic>
        <p:nvPicPr>
          <p:cNvPr id="3078" name="Picture 6" descr="https://latex.codecogs.com/png.latex?%5Cdpi%7B120%7D%20%5CLARGE%20Q%5C%2C%5Csim%5C%2C-%5Cmbox%7BLog%7D_%7B10%7D%5Cleft%28%20%5Cfrac%7B%5Cmbox%7Bdist%7D%28%5Cvec%7B%5Clambda%7D%2C%5Cpartial%20P%29%7D%7B%5Cmbox%7Bdist%7D%28%5Cvec%7B%5Clambda%7D%2C%5Cpartial%5CSigma%29%7D%5Cright%2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352" y="4879102"/>
            <a:ext cx="3800475" cy="990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feld 24"/>
          <p:cNvSpPr txBox="1"/>
          <p:nvPr/>
        </p:nvSpPr>
        <p:spPr>
          <a:xfrm>
            <a:off x="5214182" y="6185478"/>
            <a:ext cx="44328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000" dirty="0" smtClean="0"/>
              <a:t>[</a:t>
            </a:r>
            <a:r>
              <a:rPr lang="de-CH" sz="2000" dirty="0" err="1" smtClean="0"/>
              <a:t>F.Tennie</a:t>
            </a:r>
            <a:r>
              <a:rPr lang="de-CH" sz="2000" dirty="0" smtClean="0"/>
              <a:t>, </a:t>
            </a:r>
            <a:r>
              <a:rPr lang="de-CH" sz="2000" dirty="0" err="1" smtClean="0"/>
              <a:t>V.Vedral</a:t>
            </a:r>
            <a:r>
              <a:rPr lang="de-CH" sz="2000" dirty="0" smtClean="0"/>
              <a:t>, CS, arXiv:1509.00358]</a:t>
            </a:r>
          </a:p>
        </p:txBody>
      </p:sp>
      <p:pic>
        <p:nvPicPr>
          <p:cNvPr id="3084" name="Picture 12" descr="https://latex.codecogs.com/png.latex?%5Cdpi%7B200%7D%20%5CLARGE%20%5CSigm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967" y="5823527"/>
            <a:ext cx="323850" cy="36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https://latex.codecogs.com/png.latex?%5Cdpi%7B200%7D%20%5CLARGE%20P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2409" y="4937839"/>
            <a:ext cx="390525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0954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 animBg="1"/>
      <p:bldP spid="15" grpId="0" animBg="1"/>
      <p:bldP spid="18" grpId="0"/>
      <p:bldP spid="19" grpId="0"/>
      <p:bldP spid="20" grpId="0"/>
      <p:bldP spid="21" grpId="0" animBg="1"/>
      <p:bldP spid="23" grpId="0"/>
      <p:bldP spid="2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619959" y="225538"/>
            <a:ext cx="3744416" cy="23762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C:\Users\CS\Desktop\g898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7777" y="407151"/>
            <a:ext cx="3388779" cy="2113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eck 3"/>
          <p:cNvSpPr/>
          <p:nvPr/>
        </p:nvSpPr>
        <p:spPr>
          <a:xfrm>
            <a:off x="3646246" y="4080722"/>
            <a:ext cx="3356628" cy="25202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9" name="Picture 3" descr="C:\Users\CS\Dropbox\collaborations\FT &amp; CS\NHarmonium\PRA paper\part1\Graphics\QN1dnew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976" y="4152730"/>
            <a:ext cx="3126663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935856" y="864609"/>
            <a:ext cx="28083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/>
              <a:t>i</a:t>
            </a:r>
            <a:r>
              <a:rPr lang="de-CH" sz="2800" dirty="0" smtClean="0"/>
              <a:t>ntermediate </a:t>
            </a:r>
          </a:p>
          <a:p>
            <a:r>
              <a:rPr lang="de-CH" sz="2800" dirty="0" err="1" smtClean="0"/>
              <a:t>couplings</a:t>
            </a:r>
            <a:r>
              <a:rPr lang="de-CH" sz="2800" dirty="0"/>
              <a:t>:</a:t>
            </a:r>
            <a:endParaRPr lang="de-CH" sz="2800" dirty="0" smtClean="0"/>
          </a:p>
        </p:txBody>
      </p:sp>
      <p:sp>
        <p:nvSpPr>
          <p:cNvPr id="7" name="Textfeld 6"/>
          <p:cNvSpPr txBox="1"/>
          <p:nvPr/>
        </p:nvSpPr>
        <p:spPr>
          <a:xfrm>
            <a:off x="917664" y="2996567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/>
              <a:t>m</a:t>
            </a:r>
            <a:r>
              <a:rPr lang="de-CH" sz="2800" dirty="0" err="1" smtClean="0"/>
              <a:t>ore</a:t>
            </a:r>
            <a:r>
              <a:rPr lang="de-CH" sz="2800" dirty="0" smtClean="0"/>
              <a:t> </a:t>
            </a:r>
            <a:r>
              <a:rPr lang="de-CH" sz="2800" dirty="0" err="1" smtClean="0"/>
              <a:t>particles</a:t>
            </a:r>
            <a:r>
              <a:rPr lang="de-CH" sz="2800" dirty="0" smtClean="0"/>
              <a:t>: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992727" y="4817642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 smtClean="0"/>
              <a:t>nontriviality</a:t>
            </a:r>
            <a:r>
              <a:rPr lang="de-CH" sz="2800" dirty="0" smtClean="0"/>
              <a:t>:</a:t>
            </a:r>
          </a:p>
        </p:txBody>
      </p:sp>
      <p:pic>
        <p:nvPicPr>
          <p:cNvPr id="4101" name="Picture 5" descr="https://latex.codecogs.com/png.latex?%5Cdpi%7B120%7D%20%5CLARGE%20D_%7Bmin%7D%5C%2C%5Csim%5C%2C%5Cdelta%5E%7B2N%7D%5Cquad%5Cmbox%7Bfor%7D%5C%2CN%5Cgeq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976" y="3086726"/>
            <a:ext cx="3286125" cy="34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https://latex.codecogs.com/png.latex?%5Cdpi%7B120%7D%20%5CLARGE%20%5Cfrac%7B%5Cmbox%7Bdist%7D%28%5Cvec%7B%5Clambda%7D%2C%5Cpartial%20P%29%7D%7B%5Cmbox%7Bdist%7D%28%5Cvec%7B%5Clambda%7D%2C%5Cpartial%20%5CSigma%29%7D%5C%2C%5Csim%5C%2C%5Cdelta%5E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584" y="4888424"/>
            <a:ext cx="2314575" cy="90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hteck 10"/>
          <p:cNvSpPr/>
          <p:nvPr/>
        </p:nvSpPr>
        <p:spPr>
          <a:xfrm>
            <a:off x="7364375" y="4765827"/>
            <a:ext cx="2572482" cy="11900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2" name="Rechteck 11"/>
          <p:cNvSpPr/>
          <p:nvPr/>
        </p:nvSpPr>
        <p:spPr>
          <a:xfrm>
            <a:off x="3656574" y="2960668"/>
            <a:ext cx="3484180" cy="59501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7414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7" grpId="0"/>
      <p:bldP spid="8" grpId="0"/>
      <p:bldP spid="11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393078" y="1763613"/>
            <a:ext cx="7136788" cy="2952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feld 1"/>
          <p:cNvSpPr txBox="1"/>
          <p:nvPr/>
        </p:nvSpPr>
        <p:spPr>
          <a:xfrm>
            <a:off x="981782" y="899517"/>
            <a:ext cx="60747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 smtClean="0"/>
              <a:t>higher</a:t>
            </a:r>
            <a:r>
              <a:rPr lang="de-CH" sz="2800" dirty="0" smtClean="0"/>
              <a:t> </a:t>
            </a:r>
            <a:r>
              <a:rPr lang="de-CH" sz="2800" dirty="0" err="1" smtClean="0"/>
              <a:t>spatial</a:t>
            </a:r>
            <a:r>
              <a:rPr lang="de-CH" sz="2800" dirty="0"/>
              <a:t> </a:t>
            </a:r>
            <a:r>
              <a:rPr lang="de-CH" sz="2800" dirty="0" err="1" smtClean="0"/>
              <a:t>dimensions</a:t>
            </a:r>
            <a:r>
              <a:rPr lang="de-CH" sz="2800" dirty="0" smtClean="0"/>
              <a:t> &amp; </a:t>
            </a:r>
            <a:r>
              <a:rPr lang="de-CH" sz="2800" dirty="0" err="1" smtClean="0"/>
              <a:t>crossovers</a:t>
            </a:r>
            <a:r>
              <a:rPr lang="de-CH" sz="2800" dirty="0" smtClean="0"/>
              <a:t>:</a:t>
            </a:r>
          </a:p>
        </p:txBody>
      </p:sp>
      <p:pic>
        <p:nvPicPr>
          <p:cNvPr id="5122" name="Picture 2" descr="C:\Users\CS\Desktop\page1-98-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5128" y="2009056"/>
            <a:ext cx="6192688" cy="2474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2304008" y="5003973"/>
            <a:ext cx="60747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… </a:t>
            </a:r>
            <a:r>
              <a:rPr lang="de-CH" sz="2800" dirty="0" err="1" smtClean="0"/>
              <a:t>many</a:t>
            </a:r>
            <a:r>
              <a:rPr lang="de-CH" sz="2800" dirty="0" smtClean="0"/>
              <a:t> </a:t>
            </a:r>
            <a:r>
              <a:rPr lang="de-CH" sz="2800" dirty="0" err="1" smtClean="0"/>
              <a:t>further</a:t>
            </a:r>
            <a:r>
              <a:rPr lang="de-CH" sz="2800" dirty="0" smtClean="0"/>
              <a:t> </a:t>
            </a:r>
            <a:r>
              <a:rPr lang="de-CH" sz="2800" dirty="0" err="1" smtClean="0"/>
              <a:t>plots</a:t>
            </a:r>
            <a:r>
              <a:rPr lang="de-CH" sz="2800" dirty="0" smtClean="0"/>
              <a:t> …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556295" y="5779536"/>
            <a:ext cx="65089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000" dirty="0" smtClean="0"/>
              <a:t>[</a:t>
            </a:r>
            <a:r>
              <a:rPr lang="de-CH" sz="2000" dirty="0" err="1" smtClean="0"/>
              <a:t>F.Tennie</a:t>
            </a:r>
            <a:r>
              <a:rPr lang="de-CH" sz="2000" dirty="0" smtClean="0"/>
              <a:t>, </a:t>
            </a:r>
            <a:r>
              <a:rPr lang="de-CH" sz="2000" dirty="0" err="1" smtClean="0"/>
              <a:t>D.Ebler</a:t>
            </a:r>
            <a:r>
              <a:rPr lang="de-CH" sz="2000" dirty="0" smtClean="0"/>
              <a:t>, </a:t>
            </a:r>
            <a:r>
              <a:rPr lang="de-CH" sz="2000" dirty="0" err="1" smtClean="0"/>
              <a:t>V.Vedral</a:t>
            </a:r>
            <a:r>
              <a:rPr lang="de-CH" sz="2000" dirty="0" smtClean="0"/>
              <a:t>, CS, </a:t>
            </a:r>
            <a:r>
              <a:rPr lang="de-CH" sz="2000" dirty="0" err="1" smtClean="0"/>
              <a:t>soon</a:t>
            </a:r>
            <a:r>
              <a:rPr lang="de-CH" sz="2000" dirty="0" smtClean="0"/>
              <a:t> on </a:t>
            </a:r>
            <a:r>
              <a:rPr lang="de-CH" sz="2000" dirty="0" err="1" smtClean="0"/>
              <a:t>the</a:t>
            </a:r>
            <a:r>
              <a:rPr lang="de-CH" sz="2000" dirty="0" smtClean="0"/>
              <a:t> </a:t>
            </a:r>
            <a:r>
              <a:rPr lang="de-CH" sz="2000" dirty="0" err="1" smtClean="0"/>
              <a:t>arXiv</a:t>
            </a:r>
            <a:r>
              <a:rPr lang="de-CH" sz="2000" dirty="0" smtClean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860838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732889" y="323453"/>
            <a:ext cx="31026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600" u="sng" dirty="0" smtClean="0">
                <a:solidFill>
                  <a:srgbClr val="FF0000"/>
                </a:solidFill>
              </a:rPr>
              <a:t>Hubbard </a:t>
            </a:r>
            <a:r>
              <a:rPr lang="de-CH" sz="3600" u="sng" dirty="0" err="1" smtClean="0">
                <a:solidFill>
                  <a:srgbClr val="FF0000"/>
                </a:solidFill>
              </a:rPr>
              <a:t>model</a:t>
            </a:r>
            <a:endParaRPr lang="de-CH" sz="3600" u="sng" dirty="0">
              <a:solidFill>
                <a:srgbClr val="FF0000"/>
              </a:solidFill>
            </a:endParaRPr>
          </a:p>
        </p:txBody>
      </p:sp>
      <p:pic>
        <p:nvPicPr>
          <p:cNvPr id="9220" name="Picture 4" descr="http://latex.codecogs.com/png.latex?%5Cdpi%7B120%7D%20%5CLARGE%20H%20%5C%2C%3D%5C%2C%20-t%20%5Csum_%7B%5Clangle%20i%20j%5Crangle%7D%5Csum_%7B%5Csigma%7D%28c_%7Bi%5Csigma%7D%5E%5Cdagger%20c_%7Bj%5Csigma%7D&amp;plus;h.c.%29%5C%2C%5C%2C&amp;plus;%5C%2C%5C%2CU%5C%2C%5Csum_i%20n_%7Bi%5Cuparrow%7Dn_%7Bi%5Cdownarrow%7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254" y="1187549"/>
            <a:ext cx="6067425" cy="78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9244" y="2871582"/>
            <a:ext cx="2847012" cy="1955308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5920" y="2871582"/>
            <a:ext cx="2923247" cy="1968941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2051933" y="4911387"/>
            <a:ext cx="2121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/>
              <a:t>g</a:t>
            </a:r>
            <a:r>
              <a:rPr lang="de-CH" sz="2800" dirty="0" err="1" smtClean="0"/>
              <a:t>round</a:t>
            </a:r>
            <a:r>
              <a:rPr lang="de-CH" sz="2800" dirty="0" smtClean="0"/>
              <a:t> </a:t>
            </a:r>
            <a:r>
              <a:rPr lang="de-CH" sz="2800" dirty="0" err="1" smtClean="0"/>
              <a:t>state</a:t>
            </a:r>
            <a:endParaRPr lang="de-CH" sz="2800" dirty="0"/>
          </a:p>
        </p:txBody>
      </p:sp>
      <p:sp>
        <p:nvSpPr>
          <p:cNvPr id="8" name="Textfeld 7"/>
          <p:cNvSpPr txBox="1"/>
          <p:nvPr/>
        </p:nvSpPr>
        <p:spPr>
          <a:xfrm>
            <a:off x="6079654" y="4874563"/>
            <a:ext cx="2121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 smtClean="0"/>
              <a:t>excited</a:t>
            </a:r>
            <a:r>
              <a:rPr lang="de-CH" sz="2800" dirty="0" smtClean="0"/>
              <a:t> </a:t>
            </a:r>
            <a:r>
              <a:rPr lang="de-CH" sz="2800" dirty="0" err="1" smtClean="0"/>
              <a:t>state</a:t>
            </a:r>
            <a:endParaRPr lang="de-CH" sz="2800" dirty="0"/>
          </a:p>
        </p:txBody>
      </p:sp>
      <p:sp>
        <p:nvSpPr>
          <p:cNvPr id="9" name="Textfeld 8"/>
          <p:cNvSpPr txBox="1"/>
          <p:nvPr/>
        </p:nvSpPr>
        <p:spPr>
          <a:xfrm>
            <a:off x="1148370" y="5580037"/>
            <a:ext cx="53743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CH" sz="2800" dirty="0" err="1" smtClean="0"/>
              <a:t>pinning</a:t>
            </a:r>
            <a:r>
              <a:rPr lang="de-CH" sz="2800" dirty="0" smtClean="0"/>
              <a:t> </a:t>
            </a:r>
            <a:r>
              <a:rPr lang="de-CH" sz="2800" dirty="0" err="1" smtClean="0"/>
              <a:t>requires</a:t>
            </a:r>
            <a:r>
              <a:rPr lang="de-CH" sz="2800" dirty="0" smtClean="0"/>
              <a:t> </a:t>
            </a:r>
            <a:r>
              <a:rPr lang="de-CH" sz="2800" dirty="0" err="1" smtClean="0"/>
              <a:t>symmetries</a:t>
            </a:r>
            <a:r>
              <a:rPr lang="de-CH" sz="2800" dirty="0" smtClean="0"/>
              <a:t>:</a:t>
            </a:r>
            <a:endParaRPr lang="de-CH" dirty="0"/>
          </a:p>
        </p:txBody>
      </p:sp>
      <p:pic>
        <p:nvPicPr>
          <p:cNvPr id="10" name="Picture 14" descr="http://latex.codecogs.com/png.latex?%5Cdpi%7B100%7D%20%5CLARGE%20%5Cwedge%5E3%5B%5Cmathcal%7BH%7D_6%5D%20%3D%20%5Cbigoplus_%7BS%3D-%5Cfrac%7B3%7D%7B2%7D%7D%5E%7B%5Cfrac%7B3%7D%7B2%7D%7D%20%5Cbigoplus_%7BM%3D-%5Cfrac%7B3%7D%7B2%7D%7D%5E%7B%5Cfrac%7B3%7D%7B2%7D%7D%20%5Cbigoplus_%7BK%3D-1%7D%5E%7B1%7D%20%5C%2C%5Cmathcal%7BH%7D%5E%7B%283%29%7D_%7BS%2CM%2CK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369" y="6380397"/>
            <a:ext cx="3762375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feld 10"/>
          <p:cNvSpPr txBox="1"/>
          <p:nvPr/>
        </p:nvSpPr>
        <p:spPr>
          <a:xfrm>
            <a:off x="1332129" y="1968600"/>
            <a:ext cx="44920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CH" sz="2800" dirty="0" smtClean="0"/>
              <a:t>e.g. 3 </a:t>
            </a:r>
            <a:r>
              <a:rPr lang="de-CH" sz="2800" dirty="0" err="1" smtClean="0"/>
              <a:t>electrons</a:t>
            </a:r>
            <a:r>
              <a:rPr lang="de-CH" sz="2800" dirty="0" smtClean="0"/>
              <a:t> on 3 </a:t>
            </a:r>
            <a:r>
              <a:rPr lang="de-CH" sz="2800" dirty="0" err="1" smtClean="0"/>
              <a:t>sites</a:t>
            </a:r>
            <a:r>
              <a:rPr lang="de-CH" sz="2800" dirty="0" smtClean="0"/>
              <a:t>:</a:t>
            </a:r>
            <a:endParaRPr lang="de-CH" dirty="0"/>
          </a:p>
        </p:txBody>
      </p:sp>
      <p:sp>
        <p:nvSpPr>
          <p:cNvPr id="5" name="Rectangle 4"/>
          <p:cNvSpPr/>
          <p:nvPr/>
        </p:nvSpPr>
        <p:spPr>
          <a:xfrm>
            <a:off x="5752006" y="6693372"/>
            <a:ext cx="38873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 smtClean="0"/>
              <a:t>[CS</a:t>
            </a:r>
            <a:r>
              <a:rPr lang="de-DE" sz="2000" dirty="0"/>
              <a:t>, Phys. Rev. B 92, </a:t>
            </a:r>
            <a:r>
              <a:rPr lang="de-DE" sz="2000" dirty="0" smtClean="0"/>
              <a:t>155149 (2015)]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947962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1411354" y="2490164"/>
            <a:ext cx="2055647" cy="181807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" name="Textfeld 8"/>
          <p:cNvSpPr txBox="1"/>
          <p:nvPr/>
        </p:nvSpPr>
        <p:spPr>
          <a:xfrm>
            <a:off x="3626612" y="1981711"/>
            <a:ext cx="1799996" cy="444752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 dirty="0" err="1" smtClean="0">
                <a:solidFill>
                  <a:srgbClr val="FF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pinning</a:t>
            </a:r>
            <a:endParaRPr lang="de-DE" sz="24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259153" y="2039092"/>
            <a:ext cx="3060235" cy="52919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point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on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boundary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: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6265639" y="3678512"/>
            <a:ext cx="3334679" cy="77003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dirty="0" err="1">
                <a:solidFill>
                  <a:srgbClr val="000000"/>
                </a:solidFill>
                <a:latin typeface="Arial" pitchFamily="18"/>
                <a:ea typeface="Lucida Sans Unicode" pitchFamily="2"/>
                <a:cs typeface="Tahoma" pitchFamily="2"/>
              </a:rPr>
              <a:t>r</a:t>
            </a:r>
            <a:r>
              <a:rPr lang="de-DE" sz="2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estricted</a:t>
            </a:r>
            <a:r>
              <a:rPr lang="de-DE" sz="2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 </a:t>
            </a:r>
            <a:r>
              <a:rPr lang="de-DE" sz="2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dynamics</a:t>
            </a:r>
            <a:endParaRPr lang="de-DE" sz="24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24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5" name="Freihandform 14"/>
          <p:cNvSpPr/>
          <p:nvPr/>
        </p:nvSpPr>
        <p:spPr>
          <a:xfrm>
            <a:off x="7514426" y="2761965"/>
            <a:ext cx="191191" cy="686530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+- f5 0 f4"/>
              <a:gd name="f10" fmla="pin 0 f1 10800"/>
              <a:gd name="f11" fmla="pin 0 f0 21600"/>
              <a:gd name="f12" fmla="val f10"/>
              <a:gd name="f13" fmla="val f11"/>
              <a:gd name="f14" fmla="*/ f9 1 21600"/>
              <a:gd name="f15" fmla="*/ f10 f7 1"/>
              <a:gd name="f16" fmla="*/ f11 f8 1"/>
              <a:gd name="f17" fmla="+- 21600 0 f12"/>
              <a:gd name="f18" fmla="+- 21600 0 f13"/>
              <a:gd name="f19" fmla="*/ 0 f14 1"/>
              <a:gd name="f20" fmla="*/ f12 f7 1"/>
              <a:gd name="f21" fmla="*/ f18 f12 1"/>
              <a:gd name="f22" fmla="*/ f19 1 f14"/>
              <a:gd name="f23" fmla="*/ f17 f7 1"/>
              <a:gd name="f24" fmla="*/ f21 1 10800"/>
              <a:gd name="f25" fmla="*/ f22 f8 1"/>
              <a:gd name="f26" fmla="+- f13 f24 0"/>
              <a:gd name="f27" fmla="*/ f26 f8 1"/>
            </a:gdLst>
            <a:ahLst>
              <a:ahXY gdRefX="f1" minX="f4" maxX="f6" gdRefY="f0" minY="f4" maxY="f5">
                <a:pos x="f15" y="f16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0" t="f25" r="f23" b="f27"/>
            <a:pathLst>
              <a:path w="21600" h="21600">
                <a:moveTo>
                  <a:pt x="f12" y="f4"/>
                </a:moveTo>
                <a:lnTo>
                  <a:pt x="f12" y="f13"/>
                </a:lnTo>
                <a:lnTo>
                  <a:pt x="f4" y="f13"/>
                </a:lnTo>
                <a:lnTo>
                  <a:pt x="f6" y="f5"/>
                </a:lnTo>
                <a:lnTo>
                  <a:pt x="f5" y="f13"/>
                </a:lnTo>
                <a:lnTo>
                  <a:pt x="f17" y="f13"/>
                </a:lnTo>
                <a:lnTo>
                  <a:pt x="f17" y="f4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6226907" y="3635035"/>
            <a:ext cx="3064689" cy="539998"/>
          </a:xfrm>
          <a:prstGeom prst="rect">
            <a:avLst/>
          </a:prstGeom>
          <a:noFill/>
          <a:ln w="38100">
            <a:solidFill>
              <a:srgbClr val="0000FF"/>
            </a:solidFill>
            <a:prstDash val="solid"/>
          </a:ln>
        </p:spPr>
        <p:txBody>
          <a:bodyPr vert="horz" wrap="square" lIns="107999" tIns="63002" rIns="107999" bIns="63002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2726605" y="5951881"/>
            <a:ext cx="2700003" cy="430197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 dirty="0" err="1">
                <a:solidFill>
                  <a:srgbClr val="FF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generalization</a:t>
            </a:r>
            <a:r>
              <a:rPr lang="de-DE" sz="2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 </a:t>
            </a:r>
            <a:r>
              <a:rPr lang="de-DE" sz="2400" b="0" i="0" u="none" strike="noStrike" kern="1200" cap="none" spc="0" baseline="0" dirty="0" err="1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of</a:t>
            </a:r>
            <a:r>
              <a:rPr lang="de-DE" sz="2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:</a:t>
            </a:r>
          </a:p>
        </p:txBody>
      </p:sp>
      <p:sp>
        <p:nvSpPr>
          <p:cNvPr id="18" name="Gerade Verbindung 17"/>
          <p:cNvSpPr/>
          <p:nvPr/>
        </p:nvSpPr>
        <p:spPr>
          <a:xfrm>
            <a:off x="6265639" y="6886988"/>
            <a:ext cx="899998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35999">
            <a:solidFill>
              <a:srgbClr val="000000"/>
            </a:solidFill>
            <a:prstDash val="solid"/>
          </a:ln>
        </p:spPr>
        <p:txBody>
          <a:bodyPr vert="horz" wrap="square" lIns="107999" tIns="63002" rIns="107999" bIns="63002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9" name="Gerade Verbindung 18"/>
          <p:cNvSpPr/>
          <p:nvPr/>
        </p:nvSpPr>
        <p:spPr>
          <a:xfrm>
            <a:off x="6265639" y="6166980"/>
            <a:ext cx="899998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35999">
            <a:solidFill>
              <a:srgbClr val="000000"/>
            </a:solidFill>
            <a:prstDash val="solid"/>
          </a:ln>
        </p:spPr>
        <p:txBody>
          <a:bodyPr vert="horz" wrap="square" lIns="107999" tIns="63002" rIns="107999" bIns="63002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20" name="Gerade Verbindung 19"/>
          <p:cNvSpPr/>
          <p:nvPr/>
        </p:nvSpPr>
        <p:spPr>
          <a:xfrm>
            <a:off x="6265639" y="5446981"/>
            <a:ext cx="899998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35999">
            <a:solidFill>
              <a:srgbClr val="000000"/>
            </a:solidFill>
            <a:prstDash val="solid"/>
          </a:ln>
        </p:spPr>
        <p:txBody>
          <a:bodyPr vert="horz" wrap="square" lIns="107999" tIns="63002" rIns="107999" bIns="63002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21" name="Gerade Verbindung 20"/>
          <p:cNvSpPr/>
          <p:nvPr/>
        </p:nvSpPr>
        <p:spPr>
          <a:xfrm>
            <a:off x="6535643" y="6679304"/>
            <a:ext cx="0" cy="539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18004">
            <a:solidFill>
              <a:srgbClr val="000000"/>
            </a:solidFill>
            <a:prstDash val="solid"/>
            <a:tailEnd type="arrow"/>
          </a:ln>
        </p:spPr>
        <p:txBody>
          <a:bodyPr vert="horz" wrap="square" lIns="99002" tIns="54004" rIns="99002" bIns="54004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22" name="Freihandform 21"/>
          <p:cNvSpPr/>
          <p:nvPr/>
        </p:nvSpPr>
        <p:spPr>
          <a:xfrm>
            <a:off x="6445639" y="6814988"/>
            <a:ext cx="179999" cy="17999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abs f3"/>
              <a:gd name="f9" fmla="abs f4"/>
              <a:gd name="f10" fmla="abs f5"/>
              <a:gd name="f11" fmla="+- 2700000 f1 0"/>
              <a:gd name="f12" fmla="?: f8 f3 1"/>
              <a:gd name="f13" fmla="?: f9 f4 1"/>
              <a:gd name="f14" fmla="?: f10 f5 1"/>
              <a:gd name="f15" fmla="+- f11 0 f1"/>
              <a:gd name="f16" fmla="*/ f12 1 21600"/>
              <a:gd name="f17" fmla="*/ f13 1 21600"/>
              <a:gd name="f18" fmla="*/ 21600 f12 1"/>
              <a:gd name="f19" fmla="*/ 21600 f13 1"/>
              <a:gd name="f20" fmla="+- f15 f1 0"/>
              <a:gd name="f21" fmla="min f17 f16"/>
              <a:gd name="f22" fmla="*/ f18 1 f14"/>
              <a:gd name="f23" fmla="*/ f19 1 f14"/>
              <a:gd name="f24" fmla="*/ f20 f7 1"/>
              <a:gd name="f25" fmla="val f22"/>
              <a:gd name="f26" fmla="val f23"/>
              <a:gd name="f27" fmla="*/ f24 1 f0"/>
              <a:gd name="f28" fmla="*/ f6 f21 1"/>
              <a:gd name="f29" fmla="+- f26 0 f6"/>
              <a:gd name="f30" fmla="+- f25 0 f6"/>
              <a:gd name="f31" fmla="+- 0 0 f27"/>
              <a:gd name="f32" fmla="*/ f29 1 2"/>
              <a:gd name="f33" fmla="*/ f30 1 2"/>
              <a:gd name="f34" fmla="+- 0 0 f31"/>
              <a:gd name="f35" fmla="+- f6 f32 0"/>
              <a:gd name="f36" fmla="+- f6 f33 0"/>
              <a:gd name="f37" fmla="*/ f34 f0 1"/>
              <a:gd name="f38" fmla="*/ f33 f21 1"/>
              <a:gd name="f39" fmla="*/ f32 f21 1"/>
              <a:gd name="f40" fmla="*/ f37 1 f7"/>
              <a:gd name="f41" fmla="*/ f35 f21 1"/>
              <a:gd name="f42" fmla="+- f40 0 f1"/>
              <a:gd name="f43" fmla="cos 1 f42"/>
              <a:gd name="f44" fmla="sin 1 f42"/>
              <a:gd name="f45" fmla="+- 0 0 f43"/>
              <a:gd name="f46" fmla="+- 0 0 f44"/>
              <a:gd name="f47" fmla="+- 0 0 f45"/>
              <a:gd name="f48" fmla="+- 0 0 f46"/>
              <a:gd name="f49" fmla="val f47"/>
              <a:gd name="f50" fmla="val f48"/>
              <a:gd name="f51" fmla="*/ f49 f33 1"/>
              <a:gd name="f52" fmla="*/ f50 f32 1"/>
              <a:gd name="f53" fmla="+- f36 0 f51"/>
              <a:gd name="f54" fmla="+- f36 f51 0"/>
              <a:gd name="f55" fmla="+- f35 0 f52"/>
              <a:gd name="f56" fmla="+- f35 f52 0"/>
              <a:gd name="f57" fmla="*/ f53 f21 1"/>
              <a:gd name="f58" fmla="*/ f55 f21 1"/>
              <a:gd name="f59" fmla="*/ f54 f21 1"/>
              <a:gd name="f60" fmla="*/ f56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58" r="f59" b="f60"/>
            <a:pathLst>
              <a:path>
                <a:moveTo>
                  <a:pt x="f28" y="f41"/>
                </a:moveTo>
                <a:arcTo wR="f38" hR="f39" stAng="f0" swAng="f1"/>
                <a:arcTo wR="f38" hR="f39" stAng="f2" swAng="f1"/>
                <a:arcTo wR="f38" hR="f39" stAng="f6" swAng="f1"/>
                <a:arcTo wR="f38" hR="f39" stAng="f1" swAng="f1"/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23" name="Gerade Verbindung 22"/>
          <p:cNvSpPr/>
          <p:nvPr/>
        </p:nvSpPr>
        <p:spPr>
          <a:xfrm>
            <a:off x="6535643" y="5986980"/>
            <a:ext cx="0" cy="539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18004">
            <a:solidFill>
              <a:srgbClr val="000000"/>
            </a:solidFill>
            <a:prstDash val="solid"/>
            <a:tailEnd type="arrow"/>
          </a:ln>
        </p:spPr>
        <p:txBody>
          <a:bodyPr vert="horz" wrap="square" lIns="99002" tIns="54004" rIns="99002" bIns="54004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24" name="Freihandform 23"/>
          <p:cNvSpPr/>
          <p:nvPr/>
        </p:nvSpPr>
        <p:spPr>
          <a:xfrm>
            <a:off x="6445639" y="6094980"/>
            <a:ext cx="179999" cy="17999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abs f3"/>
              <a:gd name="f9" fmla="abs f4"/>
              <a:gd name="f10" fmla="abs f5"/>
              <a:gd name="f11" fmla="+- 2700000 f1 0"/>
              <a:gd name="f12" fmla="?: f8 f3 1"/>
              <a:gd name="f13" fmla="?: f9 f4 1"/>
              <a:gd name="f14" fmla="?: f10 f5 1"/>
              <a:gd name="f15" fmla="+- f11 0 f1"/>
              <a:gd name="f16" fmla="*/ f12 1 21600"/>
              <a:gd name="f17" fmla="*/ f13 1 21600"/>
              <a:gd name="f18" fmla="*/ 21600 f12 1"/>
              <a:gd name="f19" fmla="*/ 21600 f13 1"/>
              <a:gd name="f20" fmla="+- f15 f1 0"/>
              <a:gd name="f21" fmla="min f17 f16"/>
              <a:gd name="f22" fmla="*/ f18 1 f14"/>
              <a:gd name="f23" fmla="*/ f19 1 f14"/>
              <a:gd name="f24" fmla="*/ f20 f7 1"/>
              <a:gd name="f25" fmla="val f22"/>
              <a:gd name="f26" fmla="val f23"/>
              <a:gd name="f27" fmla="*/ f24 1 f0"/>
              <a:gd name="f28" fmla="*/ f6 f21 1"/>
              <a:gd name="f29" fmla="+- f26 0 f6"/>
              <a:gd name="f30" fmla="+- f25 0 f6"/>
              <a:gd name="f31" fmla="+- 0 0 f27"/>
              <a:gd name="f32" fmla="*/ f29 1 2"/>
              <a:gd name="f33" fmla="*/ f30 1 2"/>
              <a:gd name="f34" fmla="+- 0 0 f31"/>
              <a:gd name="f35" fmla="+- f6 f32 0"/>
              <a:gd name="f36" fmla="+- f6 f33 0"/>
              <a:gd name="f37" fmla="*/ f34 f0 1"/>
              <a:gd name="f38" fmla="*/ f33 f21 1"/>
              <a:gd name="f39" fmla="*/ f32 f21 1"/>
              <a:gd name="f40" fmla="*/ f37 1 f7"/>
              <a:gd name="f41" fmla="*/ f35 f21 1"/>
              <a:gd name="f42" fmla="+- f40 0 f1"/>
              <a:gd name="f43" fmla="cos 1 f42"/>
              <a:gd name="f44" fmla="sin 1 f42"/>
              <a:gd name="f45" fmla="+- 0 0 f43"/>
              <a:gd name="f46" fmla="+- 0 0 f44"/>
              <a:gd name="f47" fmla="+- 0 0 f45"/>
              <a:gd name="f48" fmla="+- 0 0 f46"/>
              <a:gd name="f49" fmla="val f47"/>
              <a:gd name="f50" fmla="val f48"/>
              <a:gd name="f51" fmla="*/ f49 f33 1"/>
              <a:gd name="f52" fmla="*/ f50 f32 1"/>
              <a:gd name="f53" fmla="+- f36 0 f51"/>
              <a:gd name="f54" fmla="+- f36 f51 0"/>
              <a:gd name="f55" fmla="+- f35 0 f52"/>
              <a:gd name="f56" fmla="+- f35 f52 0"/>
              <a:gd name="f57" fmla="*/ f53 f21 1"/>
              <a:gd name="f58" fmla="*/ f55 f21 1"/>
              <a:gd name="f59" fmla="*/ f54 f21 1"/>
              <a:gd name="f60" fmla="*/ f56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58" r="f59" b="f60"/>
            <a:pathLst>
              <a:path>
                <a:moveTo>
                  <a:pt x="f28" y="f41"/>
                </a:moveTo>
                <a:arcTo wR="f38" hR="f39" stAng="f0" swAng="f1"/>
                <a:arcTo wR="f38" hR="f39" stAng="f2" swAng="f1"/>
                <a:arcTo wR="f38" hR="f39" stAng="f6" swAng="f1"/>
                <a:arcTo wR="f38" hR="f39" stAng="f1" swAng="f1"/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25" name="Gerade Verbindung 24"/>
          <p:cNvSpPr/>
          <p:nvPr/>
        </p:nvSpPr>
        <p:spPr>
          <a:xfrm>
            <a:off x="6715643" y="5248981"/>
            <a:ext cx="0" cy="539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18004">
            <a:solidFill>
              <a:srgbClr val="000000"/>
            </a:solidFill>
            <a:prstDash val="solid"/>
            <a:tailEnd type="arrow"/>
          </a:ln>
        </p:spPr>
        <p:txBody>
          <a:bodyPr vert="horz" wrap="square" lIns="99002" tIns="54004" rIns="99002" bIns="54004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26" name="Freihandform 25"/>
          <p:cNvSpPr/>
          <p:nvPr/>
        </p:nvSpPr>
        <p:spPr>
          <a:xfrm>
            <a:off x="6625638" y="5374981"/>
            <a:ext cx="179999" cy="17999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abs f3"/>
              <a:gd name="f9" fmla="abs f4"/>
              <a:gd name="f10" fmla="abs f5"/>
              <a:gd name="f11" fmla="+- 2700000 f1 0"/>
              <a:gd name="f12" fmla="?: f8 f3 1"/>
              <a:gd name="f13" fmla="?: f9 f4 1"/>
              <a:gd name="f14" fmla="?: f10 f5 1"/>
              <a:gd name="f15" fmla="+- f11 0 f1"/>
              <a:gd name="f16" fmla="*/ f12 1 21600"/>
              <a:gd name="f17" fmla="*/ f13 1 21600"/>
              <a:gd name="f18" fmla="*/ 21600 f12 1"/>
              <a:gd name="f19" fmla="*/ 21600 f13 1"/>
              <a:gd name="f20" fmla="+- f15 f1 0"/>
              <a:gd name="f21" fmla="min f17 f16"/>
              <a:gd name="f22" fmla="*/ f18 1 f14"/>
              <a:gd name="f23" fmla="*/ f19 1 f14"/>
              <a:gd name="f24" fmla="*/ f20 f7 1"/>
              <a:gd name="f25" fmla="val f22"/>
              <a:gd name="f26" fmla="val f23"/>
              <a:gd name="f27" fmla="*/ f24 1 f0"/>
              <a:gd name="f28" fmla="*/ f6 f21 1"/>
              <a:gd name="f29" fmla="+- f26 0 f6"/>
              <a:gd name="f30" fmla="+- f25 0 f6"/>
              <a:gd name="f31" fmla="+- 0 0 f27"/>
              <a:gd name="f32" fmla="*/ f29 1 2"/>
              <a:gd name="f33" fmla="*/ f30 1 2"/>
              <a:gd name="f34" fmla="+- 0 0 f31"/>
              <a:gd name="f35" fmla="+- f6 f32 0"/>
              <a:gd name="f36" fmla="+- f6 f33 0"/>
              <a:gd name="f37" fmla="*/ f34 f0 1"/>
              <a:gd name="f38" fmla="*/ f33 f21 1"/>
              <a:gd name="f39" fmla="*/ f32 f21 1"/>
              <a:gd name="f40" fmla="*/ f37 1 f7"/>
              <a:gd name="f41" fmla="*/ f35 f21 1"/>
              <a:gd name="f42" fmla="+- f40 0 f1"/>
              <a:gd name="f43" fmla="cos 1 f42"/>
              <a:gd name="f44" fmla="sin 1 f42"/>
              <a:gd name="f45" fmla="+- 0 0 f43"/>
              <a:gd name="f46" fmla="+- 0 0 f44"/>
              <a:gd name="f47" fmla="+- 0 0 f45"/>
              <a:gd name="f48" fmla="+- 0 0 f46"/>
              <a:gd name="f49" fmla="val f47"/>
              <a:gd name="f50" fmla="val f48"/>
              <a:gd name="f51" fmla="*/ f49 f33 1"/>
              <a:gd name="f52" fmla="*/ f50 f32 1"/>
              <a:gd name="f53" fmla="+- f36 0 f51"/>
              <a:gd name="f54" fmla="+- f36 f51 0"/>
              <a:gd name="f55" fmla="+- f35 0 f52"/>
              <a:gd name="f56" fmla="+- f35 f52 0"/>
              <a:gd name="f57" fmla="*/ f53 f21 1"/>
              <a:gd name="f58" fmla="*/ f55 f21 1"/>
              <a:gd name="f59" fmla="*/ f54 f21 1"/>
              <a:gd name="f60" fmla="*/ f56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58" r="f59" b="f60"/>
            <a:pathLst>
              <a:path>
                <a:moveTo>
                  <a:pt x="f28" y="f41"/>
                </a:moveTo>
                <a:arcTo wR="f38" hR="f39" stAng="f0" swAng="f1"/>
                <a:arcTo wR="f38" hR="f39" stAng="f2" swAng="f1"/>
                <a:arcTo wR="f38" hR="f39" stAng="f6" swAng="f1"/>
                <a:arcTo wR="f38" hR="f39" stAng="f1" swAng="f1"/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grpSp>
        <p:nvGrpSpPr>
          <p:cNvPr id="27" name="Gruppieren 26"/>
          <p:cNvGrpSpPr/>
          <p:nvPr/>
        </p:nvGrpSpPr>
        <p:grpSpPr>
          <a:xfrm>
            <a:off x="6899149" y="5850367"/>
            <a:ext cx="90005" cy="539998"/>
            <a:chOff x="6929999" y="6047997"/>
            <a:chExt cx="90005" cy="539998"/>
          </a:xfrm>
        </p:grpSpPr>
        <p:sp>
          <p:nvSpPr>
            <p:cNvPr id="28" name="Gerade Verbindung 27"/>
            <p:cNvSpPr/>
            <p:nvPr/>
          </p:nvSpPr>
          <p:spPr>
            <a:xfrm flipV="1">
              <a:off x="6929999" y="6047997"/>
              <a:ext cx="0" cy="5399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180"/>
                <a:gd name="f8" fmla="+- 0 0 -360"/>
                <a:gd name="f9" fmla="abs f3"/>
                <a:gd name="f10" fmla="abs f4"/>
                <a:gd name="f11" fmla="abs f5"/>
                <a:gd name="f12" fmla="*/ f7 f0 1"/>
                <a:gd name="f13" fmla="*/ f8 f0 1"/>
                <a:gd name="f14" fmla="?: f9 f3 1"/>
                <a:gd name="f15" fmla="?: f10 f4 1"/>
                <a:gd name="f16" fmla="?: f11 f5 1"/>
                <a:gd name="f17" fmla="*/ f12 1 f2"/>
                <a:gd name="f18" fmla="*/ f13 1 f2"/>
                <a:gd name="f19" fmla="*/ f14 1 21600"/>
                <a:gd name="f20" fmla="*/ f15 1 21600"/>
                <a:gd name="f21" fmla="*/ 21600 f14 1"/>
                <a:gd name="f22" fmla="*/ 21600 f15 1"/>
                <a:gd name="f23" fmla="+- f17 0 f1"/>
                <a:gd name="f24" fmla="+- f18 0 f1"/>
                <a:gd name="f25" fmla="min f20 f19"/>
                <a:gd name="f26" fmla="*/ f21 1 f16"/>
                <a:gd name="f27" fmla="*/ f22 1 f16"/>
                <a:gd name="f28" fmla="val f26"/>
                <a:gd name="f29" fmla="val f27"/>
                <a:gd name="f30" fmla="*/ f6 f25 1"/>
                <a:gd name="f31" fmla="*/ f28 f25 1"/>
                <a:gd name="f32" fmla="*/ f29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0" y="f30"/>
                </a:cxn>
                <a:cxn ang="f24">
                  <a:pos x="f31" y="f32"/>
                </a:cxn>
              </a:cxnLst>
              <a:rect l="f30" t="f30" r="f31" b="f32"/>
              <a:pathLst>
                <a:path>
                  <a:moveTo>
                    <a:pt x="f30" y="f30"/>
                  </a:moveTo>
                  <a:lnTo>
                    <a:pt x="f31" y="f32"/>
                  </a:lnTo>
                </a:path>
              </a:pathLst>
            </a:custGeom>
            <a:noFill/>
            <a:ln w="18004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square" lIns="99002" tIns="54004" rIns="99002" bIns="54004" anchor="ctr" anchorCtr="1" compatLnSpc="0"/>
            <a:lstStyle/>
            <a:p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endParaRPr>
            </a:p>
          </p:txBody>
        </p:sp>
        <p:sp>
          <p:nvSpPr>
            <p:cNvPr id="29" name="Freihandform 28"/>
            <p:cNvSpPr/>
            <p:nvPr/>
          </p:nvSpPr>
          <p:spPr>
            <a:xfrm>
              <a:off x="7020004" y="6479996"/>
              <a:ext cx="0" cy="0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abs f3"/>
                <a:gd name="f9" fmla="abs f4"/>
                <a:gd name="f10" fmla="abs f5"/>
                <a:gd name="f11" fmla="+- 2700000 f1 0"/>
                <a:gd name="f12" fmla="?: f8 f3 1"/>
                <a:gd name="f13" fmla="?: f9 f4 1"/>
                <a:gd name="f14" fmla="?: f10 f5 1"/>
                <a:gd name="f15" fmla="+- f11 0 f1"/>
                <a:gd name="f16" fmla="*/ f12 1 21600"/>
                <a:gd name="f17" fmla="*/ f13 1 21600"/>
                <a:gd name="f18" fmla="*/ 21600 f12 1"/>
                <a:gd name="f19" fmla="*/ 21600 f13 1"/>
                <a:gd name="f20" fmla="+- f15 f1 0"/>
                <a:gd name="f21" fmla="min f17 f16"/>
                <a:gd name="f22" fmla="*/ f18 1 f14"/>
                <a:gd name="f23" fmla="*/ f19 1 f14"/>
                <a:gd name="f24" fmla="*/ f20 f7 1"/>
                <a:gd name="f25" fmla="val f22"/>
                <a:gd name="f26" fmla="val f23"/>
                <a:gd name="f27" fmla="*/ f24 1 f0"/>
                <a:gd name="f28" fmla="*/ f6 f21 1"/>
                <a:gd name="f29" fmla="+- f26 0 f6"/>
                <a:gd name="f30" fmla="+- f25 0 f6"/>
                <a:gd name="f31" fmla="+- 0 0 f27"/>
                <a:gd name="f32" fmla="*/ f29 1 2"/>
                <a:gd name="f33" fmla="*/ f30 1 2"/>
                <a:gd name="f34" fmla="+- 0 0 f31"/>
                <a:gd name="f35" fmla="+- f6 f32 0"/>
                <a:gd name="f36" fmla="+- f6 f33 0"/>
                <a:gd name="f37" fmla="*/ f34 f0 1"/>
                <a:gd name="f38" fmla="*/ f33 f21 1"/>
                <a:gd name="f39" fmla="*/ f32 f21 1"/>
                <a:gd name="f40" fmla="*/ f37 1 f7"/>
                <a:gd name="f41" fmla="*/ f35 f21 1"/>
                <a:gd name="f42" fmla="+- f40 0 f1"/>
                <a:gd name="f43" fmla="cos 1 f42"/>
                <a:gd name="f44" fmla="sin 1 f42"/>
                <a:gd name="f45" fmla="+- 0 0 f43"/>
                <a:gd name="f46" fmla="+- 0 0 f44"/>
                <a:gd name="f47" fmla="+- 0 0 f45"/>
                <a:gd name="f48" fmla="+- 0 0 f46"/>
                <a:gd name="f49" fmla="val f47"/>
                <a:gd name="f50" fmla="val f48"/>
                <a:gd name="f51" fmla="*/ f49 f33 1"/>
                <a:gd name="f52" fmla="*/ f50 f32 1"/>
                <a:gd name="f53" fmla="+- f36 0 f51"/>
                <a:gd name="f54" fmla="+- f36 f51 0"/>
                <a:gd name="f55" fmla="+- f35 0 f52"/>
                <a:gd name="f56" fmla="+- f35 f52 0"/>
                <a:gd name="f57" fmla="*/ f53 f21 1"/>
                <a:gd name="f58" fmla="*/ f55 f21 1"/>
                <a:gd name="f59" fmla="*/ f54 f21 1"/>
                <a:gd name="f60" fmla="*/ f56 f2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7" t="f58" r="f59" b="f60"/>
              <a:pathLst>
                <a:path>
                  <a:moveTo>
                    <a:pt x="f28" y="f41"/>
                  </a:moveTo>
                  <a:arcTo wR="f38" hR="f39" stAng="f0" swAng="f1"/>
                  <a:arcTo wR="f38" hR="f39" stAng="f2" swAng="f1"/>
                  <a:arcTo wR="f38" hR="f39" stAng="f6" swAng="f1"/>
                  <a:arcTo wR="f38" hR="f39" stAng="f1" swAng="f1"/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wrap="square" lIns="90004" tIns="44997" rIns="90004" bIns="44997" anchor="ctr" anchorCtr="1" compatLnSpc="0"/>
            <a:lstStyle/>
            <a:p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endParaRPr>
            </a:p>
          </p:txBody>
        </p:sp>
      </p:grpSp>
      <p:grpSp>
        <p:nvGrpSpPr>
          <p:cNvPr id="30" name="Gruppieren 29"/>
          <p:cNvGrpSpPr/>
          <p:nvPr/>
        </p:nvGrpSpPr>
        <p:grpSpPr>
          <a:xfrm>
            <a:off x="6903453" y="6544018"/>
            <a:ext cx="90005" cy="539998"/>
            <a:chOff x="6929999" y="6767995"/>
            <a:chExt cx="90005" cy="539998"/>
          </a:xfrm>
        </p:grpSpPr>
        <p:sp>
          <p:nvSpPr>
            <p:cNvPr id="31" name="Gerade Verbindung 30"/>
            <p:cNvSpPr/>
            <p:nvPr/>
          </p:nvSpPr>
          <p:spPr>
            <a:xfrm flipV="1">
              <a:off x="6929999" y="6767995"/>
              <a:ext cx="0" cy="5399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180"/>
                <a:gd name="f8" fmla="+- 0 0 -360"/>
                <a:gd name="f9" fmla="abs f3"/>
                <a:gd name="f10" fmla="abs f4"/>
                <a:gd name="f11" fmla="abs f5"/>
                <a:gd name="f12" fmla="*/ f7 f0 1"/>
                <a:gd name="f13" fmla="*/ f8 f0 1"/>
                <a:gd name="f14" fmla="?: f9 f3 1"/>
                <a:gd name="f15" fmla="?: f10 f4 1"/>
                <a:gd name="f16" fmla="?: f11 f5 1"/>
                <a:gd name="f17" fmla="*/ f12 1 f2"/>
                <a:gd name="f18" fmla="*/ f13 1 f2"/>
                <a:gd name="f19" fmla="*/ f14 1 21600"/>
                <a:gd name="f20" fmla="*/ f15 1 21600"/>
                <a:gd name="f21" fmla="*/ 21600 f14 1"/>
                <a:gd name="f22" fmla="*/ 21600 f15 1"/>
                <a:gd name="f23" fmla="+- f17 0 f1"/>
                <a:gd name="f24" fmla="+- f18 0 f1"/>
                <a:gd name="f25" fmla="min f20 f19"/>
                <a:gd name="f26" fmla="*/ f21 1 f16"/>
                <a:gd name="f27" fmla="*/ f22 1 f16"/>
                <a:gd name="f28" fmla="val f26"/>
                <a:gd name="f29" fmla="val f27"/>
                <a:gd name="f30" fmla="*/ f6 f25 1"/>
                <a:gd name="f31" fmla="*/ f28 f25 1"/>
                <a:gd name="f32" fmla="*/ f29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0" y="f30"/>
                </a:cxn>
                <a:cxn ang="f24">
                  <a:pos x="f31" y="f32"/>
                </a:cxn>
              </a:cxnLst>
              <a:rect l="f30" t="f30" r="f31" b="f32"/>
              <a:pathLst>
                <a:path>
                  <a:moveTo>
                    <a:pt x="f30" y="f30"/>
                  </a:moveTo>
                  <a:lnTo>
                    <a:pt x="f31" y="f32"/>
                  </a:lnTo>
                </a:path>
              </a:pathLst>
            </a:custGeom>
            <a:noFill/>
            <a:ln w="18004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square" lIns="99002" tIns="54004" rIns="99002" bIns="54004" anchor="ctr" anchorCtr="1" compatLnSpc="0"/>
            <a:lstStyle/>
            <a:p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endParaRPr>
            </a:p>
          </p:txBody>
        </p:sp>
        <p:sp>
          <p:nvSpPr>
            <p:cNvPr id="32" name="Freihandform 31"/>
            <p:cNvSpPr/>
            <p:nvPr/>
          </p:nvSpPr>
          <p:spPr>
            <a:xfrm>
              <a:off x="7020004" y="7200003"/>
              <a:ext cx="0" cy="0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abs f3"/>
                <a:gd name="f9" fmla="abs f4"/>
                <a:gd name="f10" fmla="abs f5"/>
                <a:gd name="f11" fmla="+- 2700000 f1 0"/>
                <a:gd name="f12" fmla="?: f8 f3 1"/>
                <a:gd name="f13" fmla="?: f9 f4 1"/>
                <a:gd name="f14" fmla="?: f10 f5 1"/>
                <a:gd name="f15" fmla="+- f11 0 f1"/>
                <a:gd name="f16" fmla="*/ f12 1 21600"/>
                <a:gd name="f17" fmla="*/ f13 1 21600"/>
                <a:gd name="f18" fmla="*/ 21600 f12 1"/>
                <a:gd name="f19" fmla="*/ 21600 f13 1"/>
                <a:gd name="f20" fmla="+- f15 f1 0"/>
                <a:gd name="f21" fmla="min f17 f16"/>
                <a:gd name="f22" fmla="*/ f18 1 f14"/>
                <a:gd name="f23" fmla="*/ f19 1 f14"/>
                <a:gd name="f24" fmla="*/ f20 f7 1"/>
                <a:gd name="f25" fmla="val f22"/>
                <a:gd name="f26" fmla="val f23"/>
                <a:gd name="f27" fmla="*/ f24 1 f0"/>
                <a:gd name="f28" fmla="*/ f6 f21 1"/>
                <a:gd name="f29" fmla="+- f26 0 f6"/>
                <a:gd name="f30" fmla="+- f25 0 f6"/>
                <a:gd name="f31" fmla="+- 0 0 f27"/>
                <a:gd name="f32" fmla="*/ f29 1 2"/>
                <a:gd name="f33" fmla="*/ f30 1 2"/>
                <a:gd name="f34" fmla="+- 0 0 f31"/>
                <a:gd name="f35" fmla="+- f6 f32 0"/>
                <a:gd name="f36" fmla="+- f6 f33 0"/>
                <a:gd name="f37" fmla="*/ f34 f0 1"/>
                <a:gd name="f38" fmla="*/ f33 f21 1"/>
                <a:gd name="f39" fmla="*/ f32 f21 1"/>
                <a:gd name="f40" fmla="*/ f37 1 f7"/>
                <a:gd name="f41" fmla="*/ f35 f21 1"/>
                <a:gd name="f42" fmla="+- f40 0 f1"/>
                <a:gd name="f43" fmla="cos 1 f42"/>
                <a:gd name="f44" fmla="sin 1 f42"/>
                <a:gd name="f45" fmla="+- 0 0 f43"/>
                <a:gd name="f46" fmla="+- 0 0 f44"/>
                <a:gd name="f47" fmla="+- 0 0 f45"/>
                <a:gd name="f48" fmla="+- 0 0 f46"/>
                <a:gd name="f49" fmla="val f47"/>
                <a:gd name="f50" fmla="val f48"/>
                <a:gd name="f51" fmla="*/ f49 f33 1"/>
                <a:gd name="f52" fmla="*/ f50 f32 1"/>
                <a:gd name="f53" fmla="+- f36 0 f51"/>
                <a:gd name="f54" fmla="+- f36 f51 0"/>
                <a:gd name="f55" fmla="+- f35 0 f52"/>
                <a:gd name="f56" fmla="+- f35 f52 0"/>
                <a:gd name="f57" fmla="*/ f53 f21 1"/>
                <a:gd name="f58" fmla="*/ f55 f21 1"/>
                <a:gd name="f59" fmla="*/ f54 f21 1"/>
                <a:gd name="f60" fmla="*/ f56 f2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7" t="f58" r="f59" b="f60"/>
              <a:pathLst>
                <a:path>
                  <a:moveTo>
                    <a:pt x="f28" y="f41"/>
                  </a:moveTo>
                  <a:arcTo wR="f38" hR="f39" stAng="f0" swAng="f1"/>
                  <a:arcTo wR="f38" hR="f39" stAng="f2" swAng="f1"/>
                  <a:arcTo wR="f38" hR="f39" stAng="f6" swAng="f1"/>
                  <a:arcTo wR="f38" hR="f39" stAng="f1" swAng="f1"/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wrap="square" lIns="90004" tIns="44997" rIns="90004" bIns="44997" anchor="ctr" anchorCtr="1" compatLnSpc="0"/>
            <a:lstStyle/>
            <a:p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endParaRPr>
            </a:p>
          </p:txBody>
        </p:sp>
      </p:grpSp>
      <p:sp>
        <p:nvSpPr>
          <p:cNvPr id="35" name="Textfeld 34"/>
          <p:cNvSpPr txBox="1"/>
          <p:nvPr/>
        </p:nvSpPr>
        <p:spPr>
          <a:xfrm>
            <a:off x="7885645" y="4978982"/>
            <a:ext cx="1979996" cy="77003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decay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impossible</a:t>
            </a:r>
          </a:p>
        </p:txBody>
      </p:sp>
      <p:cxnSp>
        <p:nvCxnSpPr>
          <p:cNvPr id="37" name="Gerade Verbindung mit Pfeil 36"/>
          <p:cNvCxnSpPr/>
          <p:nvPr/>
        </p:nvCxnSpPr>
        <p:spPr>
          <a:xfrm flipV="1">
            <a:off x="1411354" y="1787240"/>
            <a:ext cx="0" cy="27087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/>
          <p:nvPr/>
        </p:nvCxnSpPr>
        <p:spPr>
          <a:xfrm>
            <a:off x="1194853" y="4308235"/>
            <a:ext cx="290052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6" descr="http://latex.codecogs.com/png.latex?\LARGE%20\dpi{150}%20\lambda_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544" y="1727201"/>
            <a:ext cx="30480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8" descr="http://latex.codecogs.com/png.latex?\LARGE%20\dpi{150}%20\lambda_j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671" y="4496001"/>
            <a:ext cx="333375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Regelmäßiges Fünfeck 40"/>
          <p:cNvSpPr/>
          <p:nvPr/>
        </p:nvSpPr>
        <p:spPr>
          <a:xfrm rot="1657296">
            <a:off x="1277530" y="2621611"/>
            <a:ext cx="1792926" cy="797394"/>
          </a:xfrm>
          <a:prstGeom prst="pentagon">
            <a:avLst/>
          </a:prstGeom>
          <a:solidFill>
            <a:schemeClr val="tx1">
              <a:lumMod val="85000"/>
              <a:lumOff val="1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cxnSp>
        <p:nvCxnSpPr>
          <p:cNvPr id="42" name="Gerade Verbindung mit Pfeil 41"/>
          <p:cNvCxnSpPr/>
          <p:nvPr/>
        </p:nvCxnSpPr>
        <p:spPr>
          <a:xfrm flipH="1">
            <a:off x="2742190" y="2351891"/>
            <a:ext cx="821887" cy="461427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mit Pfeil 46"/>
          <p:cNvCxnSpPr/>
          <p:nvPr/>
        </p:nvCxnSpPr>
        <p:spPr>
          <a:xfrm flipH="1">
            <a:off x="6899149" y="5266982"/>
            <a:ext cx="986496" cy="97017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reihandform 42"/>
          <p:cNvSpPr/>
          <p:nvPr/>
        </p:nvSpPr>
        <p:spPr>
          <a:xfrm>
            <a:off x="6809149" y="6081295"/>
            <a:ext cx="179999" cy="17999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abs f3"/>
              <a:gd name="f9" fmla="abs f4"/>
              <a:gd name="f10" fmla="abs f5"/>
              <a:gd name="f11" fmla="+- 2700000 f1 0"/>
              <a:gd name="f12" fmla="?: f8 f3 1"/>
              <a:gd name="f13" fmla="?: f9 f4 1"/>
              <a:gd name="f14" fmla="?: f10 f5 1"/>
              <a:gd name="f15" fmla="+- f11 0 f1"/>
              <a:gd name="f16" fmla="*/ f12 1 21600"/>
              <a:gd name="f17" fmla="*/ f13 1 21600"/>
              <a:gd name="f18" fmla="*/ 21600 f12 1"/>
              <a:gd name="f19" fmla="*/ 21600 f13 1"/>
              <a:gd name="f20" fmla="+- f15 f1 0"/>
              <a:gd name="f21" fmla="min f17 f16"/>
              <a:gd name="f22" fmla="*/ f18 1 f14"/>
              <a:gd name="f23" fmla="*/ f19 1 f14"/>
              <a:gd name="f24" fmla="*/ f20 f7 1"/>
              <a:gd name="f25" fmla="val f22"/>
              <a:gd name="f26" fmla="val f23"/>
              <a:gd name="f27" fmla="*/ f24 1 f0"/>
              <a:gd name="f28" fmla="*/ f6 f21 1"/>
              <a:gd name="f29" fmla="+- f26 0 f6"/>
              <a:gd name="f30" fmla="+- f25 0 f6"/>
              <a:gd name="f31" fmla="+- 0 0 f27"/>
              <a:gd name="f32" fmla="*/ f29 1 2"/>
              <a:gd name="f33" fmla="*/ f30 1 2"/>
              <a:gd name="f34" fmla="+- 0 0 f31"/>
              <a:gd name="f35" fmla="+- f6 f32 0"/>
              <a:gd name="f36" fmla="+- f6 f33 0"/>
              <a:gd name="f37" fmla="*/ f34 f0 1"/>
              <a:gd name="f38" fmla="*/ f33 f21 1"/>
              <a:gd name="f39" fmla="*/ f32 f21 1"/>
              <a:gd name="f40" fmla="*/ f37 1 f7"/>
              <a:gd name="f41" fmla="*/ f35 f21 1"/>
              <a:gd name="f42" fmla="+- f40 0 f1"/>
              <a:gd name="f43" fmla="cos 1 f42"/>
              <a:gd name="f44" fmla="sin 1 f42"/>
              <a:gd name="f45" fmla="+- 0 0 f43"/>
              <a:gd name="f46" fmla="+- 0 0 f44"/>
              <a:gd name="f47" fmla="+- 0 0 f45"/>
              <a:gd name="f48" fmla="+- 0 0 f46"/>
              <a:gd name="f49" fmla="val f47"/>
              <a:gd name="f50" fmla="val f48"/>
              <a:gd name="f51" fmla="*/ f49 f33 1"/>
              <a:gd name="f52" fmla="*/ f50 f32 1"/>
              <a:gd name="f53" fmla="+- f36 0 f51"/>
              <a:gd name="f54" fmla="+- f36 f51 0"/>
              <a:gd name="f55" fmla="+- f35 0 f52"/>
              <a:gd name="f56" fmla="+- f35 f52 0"/>
              <a:gd name="f57" fmla="*/ f53 f21 1"/>
              <a:gd name="f58" fmla="*/ f55 f21 1"/>
              <a:gd name="f59" fmla="*/ f54 f21 1"/>
              <a:gd name="f60" fmla="*/ f56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58" r="f59" b="f60"/>
            <a:pathLst>
              <a:path>
                <a:moveTo>
                  <a:pt x="f28" y="f41"/>
                </a:moveTo>
                <a:arcTo wR="f38" hR="f39" stAng="f0" swAng="f1"/>
                <a:arcTo wR="f38" hR="f39" stAng="f2" swAng="f1"/>
                <a:arcTo wR="f38" hR="f39" stAng="f6" swAng="f1"/>
                <a:arcTo wR="f38" hR="f39" stAng="f1" swAng="f1"/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45" name="Freihandform 44"/>
          <p:cNvSpPr/>
          <p:nvPr/>
        </p:nvSpPr>
        <p:spPr>
          <a:xfrm>
            <a:off x="6809149" y="6778988"/>
            <a:ext cx="179999" cy="17999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abs f3"/>
              <a:gd name="f9" fmla="abs f4"/>
              <a:gd name="f10" fmla="abs f5"/>
              <a:gd name="f11" fmla="+- 2700000 f1 0"/>
              <a:gd name="f12" fmla="?: f8 f3 1"/>
              <a:gd name="f13" fmla="?: f9 f4 1"/>
              <a:gd name="f14" fmla="?: f10 f5 1"/>
              <a:gd name="f15" fmla="+- f11 0 f1"/>
              <a:gd name="f16" fmla="*/ f12 1 21600"/>
              <a:gd name="f17" fmla="*/ f13 1 21600"/>
              <a:gd name="f18" fmla="*/ 21600 f12 1"/>
              <a:gd name="f19" fmla="*/ 21600 f13 1"/>
              <a:gd name="f20" fmla="+- f15 f1 0"/>
              <a:gd name="f21" fmla="min f17 f16"/>
              <a:gd name="f22" fmla="*/ f18 1 f14"/>
              <a:gd name="f23" fmla="*/ f19 1 f14"/>
              <a:gd name="f24" fmla="*/ f20 f7 1"/>
              <a:gd name="f25" fmla="val f22"/>
              <a:gd name="f26" fmla="val f23"/>
              <a:gd name="f27" fmla="*/ f24 1 f0"/>
              <a:gd name="f28" fmla="*/ f6 f21 1"/>
              <a:gd name="f29" fmla="+- f26 0 f6"/>
              <a:gd name="f30" fmla="+- f25 0 f6"/>
              <a:gd name="f31" fmla="+- 0 0 f27"/>
              <a:gd name="f32" fmla="*/ f29 1 2"/>
              <a:gd name="f33" fmla="*/ f30 1 2"/>
              <a:gd name="f34" fmla="+- 0 0 f31"/>
              <a:gd name="f35" fmla="+- f6 f32 0"/>
              <a:gd name="f36" fmla="+- f6 f33 0"/>
              <a:gd name="f37" fmla="*/ f34 f0 1"/>
              <a:gd name="f38" fmla="*/ f33 f21 1"/>
              <a:gd name="f39" fmla="*/ f32 f21 1"/>
              <a:gd name="f40" fmla="*/ f37 1 f7"/>
              <a:gd name="f41" fmla="*/ f35 f21 1"/>
              <a:gd name="f42" fmla="+- f40 0 f1"/>
              <a:gd name="f43" fmla="cos 1 f42"/>
              <a:gd name="f44" fmla="sin 1 f42"/>
              <a:gd name="f45" fmla="+- 0 0 f43"/>
              <a:gd name="f46" fmla="+- 0 0 f44"/>
              <a:gd name="f47" fmla="+- 0 0 f45"/>
              <a:gd name="f48" fmla="+- 0 0 f46"/>
              <a:gd name="f49" fmla="val f47"/>
              <a:gd name="f50" fmla="val f48"/>
              <a:gd name="f51" fmla="*/ f49 f33 1"/>
              <a:gd name="f52" fmla="*/ f50 f32 1"/>
              <a:gd name="f53" fmla="+- f36 0 f51"/>
              <a:gd name="f54" fmla="+- f36 f51 0"/>
              <a:gd name="f55" fmla="+- f35 0 f52"/>
              <a:gd name="f56" fmla="+- f35 f52 0"/>
              <a:gd name="f57" fmla="*/ f53 f21 1"/>
              <a:gd name="f58" fmla="*/ f55 f21 1"/>
              <a:gd name="f59" fmla="*/ f54 f21 1"/>
              <a:gd name="f60" fmla="*/ f56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58" r="f59" b="f60"/>
            <a:pathLst>
              <a:path>
                <a:moveTo>
                  <a:pt x="f28" y="f41"/>
                </a:moveTo>
                <a:arcTo wR="f38" hR="f39" stAng="f0" swAng="f1"/>
                <a:arcTo wR="f38" hR="f39" stAng="f2" swAng="f1"/>
                <a:arcTo wR="f38" hR="f39" stAng="f6" swAng="f1"/>
                <a:arcTo wR="f38" hR="f39" stAng="f1" swAng="f1"/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999448" y="4326425"/>
            <a:ext cx="578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0</a:t>
            </a:r>
            <a:endParaRPr lang="de-CH" sz="2800" dirty="0"/>
          </a:p>
        </p:txBody>
      </p:sp>
      <p:sp>
        <p:nvSpPr>
          <p:cNvPr id="48" name="Textfeld 47"/>
          <p:cNvSpPr txBox="1"/>
          <p:nvPr/>
        </p:nvSpPr>
        <p:spPr>
          <a:xfrm>
            <a:off x="3282103" y="4308235"/>
            <a:ext cx="369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1</a:t>
            </a:r>
            <a:endParaRPr lang="de-CH" sz="2800" dirty="0"/>
          </a:p>
        </p:txBody>
      </p:sp>
      <p:sp>
        <p:nvSpPr>
          <p:cNvPr id="49" name="Freihandform 48"/>
          <p:cNvSpPr/>
          <p:nvPr/>
        </p:nvSpPr>
        <p:spPr>
          <a:xfrm>
            <a:off x="2465115" y="2813318"/>
            <a:ext cx="179999" cy="17999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abs f3"/>
              <a:gd name="f9" fmla="abs f4"/>
              <a:gd name="f10" fmla="abs f5"/>
              <a:gd name="f11" fmla="+- 2700000 f1 0"/>
              <a:gd name="f12" fmla="?: f8 f3 1"/>
              <a:gd name="f13" fmla="?: f9 f4 1"/>
              <a:gd name="f14" fmla="?: f10 f5 1"/>
              <a:gd name="f15" fmla="+- f11 0 f1"/>
              <a:gd name="f16" fmla="*/ f12 1 21600"/>
              <a:gd name="f17" fmla="*/ f13 1 21600"/>
              <a:gd name="f18" fmla="*/ 21600 f12 1"/>
              <a:gd name="f19" fmla="*/ 21600 f13 1"/>
              <a:gd name="f20" fmla="+- f15 f1 0"/>
              <a:gd name="f21" fmla="min f17 f16"/>
              <a:gd name="f22" fmla="*/ f18 1 f14"/>
              <a:gd name="f23" fmla="*/ f19 1 f14"/>
              <a:gd name="f24" fmla="*/ f20 f7 1"/>
              <a:gd name="f25" fmla="val f22"/>
              <a:gd name="f26" fmla="val f23"/>
              <a:gd name="f27" fmla="*/ f24 1 f0"/>
              <a:gd name="f28" fmla="*/ f6 f21 1"/>
              <a:gd name="f29" fmla="+- f26 0 f6"/>
              <a:gd name="f30" fmla="+- f25 0 f6"/>
              <a:gd name="f31" fmla="+- 0 0 f27"/>
              <a:gd name="f32" fmla="*/ f29 1 2"/>
              <a:gd name="f33" fmla="*/ f30 1 2"/>
              <a:gd name="f34" fmla="+- 0 0 f31"/>
              <a:gd name="f35" fmla="+- f6 f32 0"/>
              <a:gd name="f36" fmla="+- f6 f33 0"/>
              <a:gd name="f37" fmla="*/ f34 f0 1"/>
              <a:gd name="f38" fmla="*/ f33 f21 1"/>
              <a:gd name="f39" fmla="*/ f32 f21 1"/>
              <a:gd name="f40" fmla="*/ f37 1 f7"/>
              <a:gd name="f41" fmla="*/ f35 f21 1"/>
              <a:gd name="f42" fmla="+- f40 0 f1"/>
              <a:gd name="f43" fmla="cos 1 f42"/>
              <a:gd name="f44" fmla="sin 1 f42"/>
              <a:gd name="f45" fmla="+- 0 0 f43"/>
              <a:gd name="f46" fmla="+- 0 0 f44"/>
              <a:gd name="f47" fmla="+- 0 0 f45"/>
              <a:gd name="f48" fmla="+- 0 0 f46"/>
              <a:gd name="f49" fmla="val f47"/>
              <a:gd name="f50" fmla="val f48"/>
              <a:gd name="f51" fmla="*/ f49 f33 1"/>
              <a:gd name="f52" fmla="*/ f50 f32 1"/>
              <a:gd name="f53" fmla="+- f36 0 f51"/>
              <a:gd name="f54" fmla="+- f36 f51 0"/>
              <a:gd name="f55" fmla="+- f35 0 f52"/>
              <a:gd name="f56" fmla="+- f35 f52 0"/>
              <a:gd name="f57" fmla="*/ f53 f21 1"/>
              <a:gd name="f58" fmla="*/ f55 f21 1"/>
              <a:gd name="f59" fmla="*/ f54 f21 1"/>
              <a:gd name="f60" fmla="*/ f56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58" r="f59" b="f60"/>
            <a:pathLst>
              <a:path>
                <a:moveTo>
                  <a:pt x="f28" y="f41"/>
                </a:moveTo>
                <a:arcTo wR="f38" hR="f39" stAng="f0" swAng="f1"/>
                <a:arcTo wR="f38" hR="f39" stAng="f2" swAng="f1"/>
                <a:arcTo wR="f38" hR="f39" stAng="f6" swAng="f1"/>
                <a:arcTo wR="f38" hR="f39" stAng="f1" swAng="f1"/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369611" y="228245"/>
            <a:ext cx="7419660" cy="77965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400" u="sng" kern="0" dirty="0">
                <a:solidFill>
                  <a:srgbClr val="0000FF"/>
                </a:solidFill>
                <a:ea typeface="Lucida Sans Unicode" pitchFamily="2"/>
                <a:cs typeface="Tahoma" pitchFamily="2"/>
              </a:rPr>
              <a:t>3</a:t>
            </a:r>
            <a:r>
              <a:rPr lang="de-DE" sz="4400" b="0" i="0" u="sng" strike="noStrike" kern="1200" cap="none" spc="0" baseline="0" dirty="0" smtClean="0">
                <a:solidFill>
                  <a:srgbClr val="0000FF"/>
                </a:solidFill>
                <a:uFillTx/>
                <a:ea typeface="Lucida Sans Unicode" pitchFamily="2"/>
                <a:cs typeface="Tahoma" pitchFamily="2"/>
              </a:rPr>
              <a:t>) </a:t>
            </a:r>
            <a:r>
              <a:rPr lang="de-DE" sz="4400" b="0" i="0" u="sng" strike="noStrike" kern="1200" cap="none" spc="0" baseline="0" dirty="0" err="1" smtClean="0">
                <a:solidFill>
                  <a:srgbClr val="0000FF"/>
                </a:solidFill>
                <a:uFillTx/>
                <a:ea typeface="Lucida Sans Unicode" pitchFamily="2"/>
                <a:cs typeface="Tahoma" pitchFamily="2"/>
              </a:rPr>
              <a:t>Relevance</a:t>
            </a:r>
            <a:r>
              <a:rPr lang="de-DE" sz="4400" b="0" i="0" u="sng" strike="noStrike" kern="1200" cap="none" spc="0" baseline="0" dirty="0" smtClean="0">
                <a:solidFill>
                  <a:srgbClr val="0000FF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4400" b="0" i="0" u="sng" strike="noStrike" kern="1200" cap="none" spc="0" baseline="0" dirty="0" err="1" smtClean="0">
                <a:solidFill>
                  <a:srgbClr val="0000FF"/>
                </a:solidFill>
                <a:uFillTx/>
                <a:ea typeface="Lucida Sans Unicode" pitchFamily="2"/>
                <a:cs typeface="Tahoma" pitchFamily="2"/>
              </a:rPr>
              <a:t>of</a:t>
            </a:r>
            <a:r>
              <a:rPr lang="de-DE" sz="4400" b="0" i="0" u="sng" strike="noStrike" kern="1200" cap="none" spc="0" baseline="0" dirty="0" smtClean="0">
                <a:solidFill>
                  <a:srgbClr val="0000FF"/>
                </a:solidFill>
                <a:uFillTx/>
                <a:ea typeface="Lucida Sans Unicode" pitchFamily="2"/>
                <a:cs typeface="Tahoma" pitchFamily="2"/>
              </a:rPr>
              <a:t> (quasi)</a:t>
            </a:r>
            <a:r>
              <a:rPr lang="de-DE" sz="4400" b="0" i="0" u="sng" strike="noStrike" kern="1200" cap="none" spc="0" baseline="0" dirty="0" err="1" smtClean="0">
                <a:solidFill>
                  <a:srgbClr val="0000FF"/>
                </a:solidFill>
                <a:uFillTx/>
                <a:ea typeface="Lucida Sans Unicode" pitchFamily="2"/>
                <a:cs typeface="Tahoma" pitchFamily="2"/>
              </a:rPr>
              <a:t>pinning</a:t>
            </a:r>
            <a:endParaRPr lang="de-DE" sz="4400" b="0" i="0" u="sng" strike="noStrike" kern="1200" cap="none" spc="0" baseline="0" dirty="0">
              <a:solidFill>
                <a:srgbClr val="0000FF"/>
              </a:solidFill>
              <a:uFillTx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945181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  <p:bldP spid="15" grpId="0" animBg="1"/>
      <p:bldP spid="16" grpId="0" animBg="1"/>
      <p:bldP spid="17" grpId="0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35" grpId="0"/>
      <p:bldP spid="43" grpId="0" animBg="1"/>
      <p:bldP spid="45" grpId="0" animBg="1"/>
      <p:bldP spid="4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1081202" y="971525"/>
            <a:ext cx="5256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 smtClean="0"/>
              <a:t>Pauli’s</a:t>
            </a:r>
            <a:r>
              <a:rPr lang="de-CH" sz="2800" dirty="0" smtClean="0"/>
              <a:t> </a:t>
            </a:r>
            <a:r>
              <a:rPr lang="de-CH" sz="2800" dirty="0" err="1" smtClean="0"/>
              <a:t>exclusion</a:t>
            </a:r>
            <a:r>
              <a:rPr lang="de-CH" sz="2800" dirty="0" smtClean="0"/>
              <a:t> </a:t>
            </a:r>
            <a:r>
              <a:rPr lang="de-CH" sz="2800" dirty="0" err="1" smtClean="0"/>
              <a:t>principle</a:t>
            </a:r>
            <a:r>
              <a:rPr lang="de-CH" sz="2800" dirty="0" smtClean="0"/>
              <a:t> (1925):</a:t>
            </a:r>
            <a:endParaRPr lang="de-CH" sz="2800" dirty="0"/>
          </a:p>
        </p:txBody>
      </p:sp>
      <p:sp>
        <p:nvSpPr>
          <p:cNvPr id="5" name="Rechteck 4"/>
          <p:cNvSpPr/>
          <p:nvPr/>
        </p:nvSpPr>
        <p:spPr>
          <a:xfrm>
            <a:off x="2402229" y="2110535"/>
            <a:ext cx="4605000" cy="1371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7" name="Textfeld 6"/>
          <p:cNvSpPr txBox="1"/>
          <p:nvPr/>
        </p:nvSpPr>
        <p:spPr>
          <a:xfrm>
            <a:off x="2379653" y="2110535"/>
            <a:ext cx="46085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CH" sz="2800" dirty="0"/>
              <a:t>`</a:t>
            </a:r>
            <a:r>
              <a:rPr lang="de-CH" sz="2800" dirty="0" err="1" smtClean="0"/>
              <a:t>no</a:t>
            </a:r>
            <a:r>
              <a:rPr lang="de-CH" sz="2800" dirty="0" smtClean="0"/>
              <a:t> </a:t>
            </a:r>
            <a:r>
              <a:rPr lang="de-CH" sz="2800" dirty="0" err="1" smtClean="0"/>
              <a:t>two</a:t>
            </a:r>
            <a:r>
              <a:rPr lang="de-CH" sz="2800" dirty="0" smtClean="0"/>
              <a:t> </a:t>
            </a:r>
            <a:r>
              <a:rPr lang="de-CH" sz="2800" dirty="0" err="1" smtClean="0"/>
              <a:t>identical</a:t>
            </a:r>
            <a:r>
              <a:rPr lang="de-CH" sz="2800" dirty="0" smtClean="0"/>
              <a:t> </a:t>
            </a:r>
            <a:r>
              <a:rPr lang="de-CH" sz="2800" dirty="0" err="1" smtClean="0"/>
              <a:t>fermions</a:t>
            </a:r>
            <a:r>
              <a:rPr lang="de-CH" sz="2800" dirty="0" smtClean="0"/>
              <a:t> in</a:t>
            </a:r>
          </a:p>
          <a:p>
            <a:pPr algn="ctr">
              <a:lnSpc>
                <a:spcPct val="150000"/>
              </a:lnSpc>
            </a:pPr>
            <a:r>
              <a:rPr lang="de-CH" sz="2800" dirty="0" err="1" smtClean="0"/>
              <a:t>the</a:t>
            </a:r>
            <a:r>
              <a:rPr lang="de-CH" sz="2800" dirty="0" smtClean="0"/>
              <a:t> same </a:t>
            </a:r>
            <a:r>
              <a:rPr lang="de-CH" sz="2800" dirty="0" err="1" smtClean="0"/>
              <a:t>quantum</a:t>
            </a:r>
            <a:r>
              <a:rPr lang="de-CH" sz="2800" dirty="0" smtClean="0"/>
              <a:t> </a:t>
            </a:r>
            <a:r>
              <a:rPr lang="de-CH" sz="2800" dirty="0" err="1" smtClean="0"/>
              <a:t>state</a:t>
            </a:r>
            <a:r>
              <a:rPr lang="de-CH" sz="2800" dirty="0" smtClean="0"/>
              <a:t>’</a:t>
            </a:r>
            <a:endParaRPr lang="de-CH" sz="2800" dirty="0"/>
          </a:p>
        </p:txBody>
      </p:sp>
      <p:sp>
        <p:nvSpPr>
          <p:cNvPr id="10" name="Textfeld 9"/>
          <p:cNvSpPr txBox="1"/>
          <p:nvPr/>
        </p:nvSpPr>
        <p:spPr>
          <a:xfrm>
            <a:off x="1566846" y="4038962"/>
            <a:ext cx="2979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/>
              <a:t>m</a:t>
            </a:r>
            <a:r>
              <a:rPr lang="de-CH" sz="2800" dirty="0" smtClean="0"/>
              <a:t>odern </a:t>
            </a:r>
            <a:r>
              <a:rPr lang="de-CH" sz="2800" dirty="0" err="1" smtClean="0"/>
              <a:t>version</a:t>
            </a:r>
            <a:r>
              <a:rPr lang="de-CH" sz="2800" dirty="0" smtClean="0"/>
              <a:t>:</a:t>
            </a:r>
            <a:endParaRPr lang="de-CH" sz="2800" dirty="0"/>
          </a:p>
        </p:txBody>
      </p:sp>
      <p:pic>
        <p:nvPicPr>
          <p:cNvPr id="8194" name="Picture 2" descr="http://latex.codecogs.com/png.latex?%5CLARGE%20%5Cdpi%7B150%7D%200%5C,%5C,%5Cleq%20%5C,%5C,n_i%5C,%5C,%5Cleq%20%5C,%5C,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242" y="4159713"/>
            <a:ext cx="2324100" cy="34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25673" y="5550707"/>
            <a:ext cx="168843" cy="17991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feld 12"/>
          <p:cNvSpPr txBox="1"/>
          <p:nvPr/>
        </p:nvSpPr>
        <p:spPr>
          <a:xfrm>
            <a:off x="2028649" y="5348288"/>
            <a:ext cx="2655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/>
              <a:t>r</a:t>
            </a:r>
            <a:r>
              <a:rPr lang="de-CH" sz="2800" dirty="0" smtClean="0"/>
              <a:t>elevant </a:t>
            </a:r>
            <a:r>
              <a:rPr lang="de-CH" sz="2800" dirty="0" err="1" smtClean="0"/>
              <a:t>when</a:t>
            </a:r>
            <a:r>
              <a:rPr lang="de-CH" sz="2800" dirty="0" smtClean="0"/>
              <a:t> </a:t>
            </a:r>
            <a:endParaRPr lang="de-CH" sz="2800" dirty="0"/>
          </a:p>
        </p:txBody>
      </p:sp>
      <p:pic>
        <p:nvPicPr>
          <p:cNvPr id="15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2382" y="6370059"/>
            <a:ext cx="168843" cy="179917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Pfeil nach rechts 15"/>
          <p:cNvSpPr/>
          <p:nvPr/>
        </p:nvSpPr>
        <p:spPr>
          <a:xfrm>
            <a:off x="2317761" y="6424013"/>
            <a:ext cx="531044" cy="7200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solidFill>
                <a:srgbClr val="FF0000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3109849" y="6163088"/>
            <a:ext cx="4358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Aufbau </a:t>
            </a:r>
            <a:r>
              <a:rPr lang="de-CH" sz="2800" dirty="0" err="1" smtClean="0"/>
              <a:t>principle</a:t>
            </a:r>
            <a:r>
              <a:rPr lang="de-CH" sz="2800" dirty="0" smtClean="0"/>
              <a:t> </a:t>
            </a:r>
            <a:r>
              <a:rPr lang="de-CH" sz="2800" dirty="0" err="1" smtClean="0"/>
              <a:t>for</a:t>
            </a:r>
            <a:r>
              <a:rPr lang="de-CH" sz="2800" dirty="0" smtClean="0"/>
              <a:t> </a:t>
            </a:r>
            <a:r>
              <a:rPr lang="de-CH" sz="2800" dirty="0" err="1" smtClean="0"/>
              <a:t>atoms</a:t>
            </a:r>
            <a:endParaRPr lang="de-CH" sz="2800" dirty="0"/>
          </a:p>
        </p:txBody>
      </p:sp>
      <p:sp>
        <p:nvSpPr>
          <p:cNvPr id="18" name="Rechteck 17"/>
          <p:cNvSpPr/>
          <p:nvPr/>
        </p:nvSpPr>
        <p:spPr>
          <a:xfrm>
            <a:off x="4930153" y="4105988"/>
            <a:ext cx="424215" cy="4790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19" name="Rechteck 18"/>
          <p:cNvSpPr/>
          <p:nvPr/>
        </p:nvSpPr>
        <p:spPr>
          <a:xfrm>
            <a:off x="6126946" y="4105988"/>
            <a:ext cx="424215" cy="4790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cxnSp>
        <p:nvCxnSpPr>
          <p:cNvPr id="24" name="Gerade Verbindung mit Pfeil 22"/>
          <p:cNvCxnSpPr>
            <a:stCxn id="42" idx="0"/>
          </p:cNvCxnSpPr>
          <p:nvPr/>
        </p:nvCxnSpPr>
        <p:spPr>
          <a:xfrm flipH="1" flipV="1">
            <a:off x="6377126" y="4585018"/>
            <a:ext cx="680300" cy="826165"/>
          </a:xfrm>
          <a:prstGeom prst="straightConnector1">
            <a:avLst/>
          </a:prstGeom>
          <a:noFill/>
          <a:ln w="38103">
            <a:solidFill>
              <a:srgbClr val="FF0000"/>
            </a:solidFill>
            <a:prstDash val="solid"/>
            <a:tailEnd type="arrow"/>
          </a:ln>
        </p:spPr>
      </p:cxnSp>
      <p:cxnSp>
        <p:nvCxnSpPr>
          <p:cNvPr id="27" name="Gerade Verbindung mit Pfeil 22"/>
          <p:cNvCxnSpPr>
            <a:stCxn id="41" idx="0"/>
          </p:cNvCxnSpPr>
          <p:nvPr/>
        </p:nvCxnSpPr>
        <p:spPr>
          <a:xfrm flipV="1">
            <a:off x="4997184" y="4585018"/>
            <a:ext cx="145076" cy="826164"/>
          </a:xfrm>
          <a:prstGeom prst="straightConnector1">
            <a:avLst/>
          </a:prstGeom>
          <a:noFill/>
          <a:ln w="38103">
            <a:solidFill>
              <a:srgbClr val="FF0000"/>
            </a:solidFill>
            <a:prstDash val="solid"/>
            <a:tailEnd type="arrow"/>
          </a:ln>
        </p:spPr>
      </p:cxnSp>
      <p:sp>
        <p:nvSpPr>
          <p:cNvPr id="31" name="Textfeld 30"/>
          <p:cNvSpPr txBox="1"/>
          <p:nvPr/>
        </p:nvSpPr>
        <p:spPr>
          <a:xfrm>
            <a:off x="5085139" y="4712294"/>
            <a:ext cx="31788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(quasi-) </a:t>
            </a:r>
            <a:r>
              <a:rPr lang="de-CH" sz="2800" dirty="0" err="1" smtClean="0"/>
              <a:t>pinned</a:t>
            </a:r>
            <a:r>
              <a:rPr lang="de-CH" sz="2800" dirty="0" smtClean="0"/>
              <a:t> </a:t>
            </a:r>
            <a:r>
              <a:rPr lang="de-CH" sz="2800" dirty="0" err="1" smtClean="0"/>
              <a:t>by</a:t>
            </a:r>
            <a:endParaRPr lang="de-CH" sz="2800" dirty="0"/>
          </a:p>
        </p:txBody>
      </p:sp>
      <p:sp>
        <p:nvSpPr>
          <p:cNvPr id="20" name="Gerade Verbindung 17"/>
          <p:cNvSpPr/>
          <p:nvPr/>
        </p:nvSpPr>
        <p:spPr>
          <a:xfrm>
            <a:off x="8681565" y="6930002"/>
            <a:ext cx="899998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35999">
            <a:solidFill>
              <a:srgbClr val="000000"/>
            </a:solidFill>
            <a:prstDash val="solid"/>
          </a:ln>
        </p:spPr>
        <p:txBody>
          <a:bodyPr vert="horz" wrap="square" lIns="107999" tIns="63002" rIns="107999" bIns="63002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21" name="Gerade Verbindung 18"/>
          <p:cNvSpPr/>
          <p:nvPr/>
        </p:nvSpPr>
        <p:spPr>
          <a:xfrm>
            <a:off x="8681565" y="6209994"/>
            <a:ext cx="899998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35999">
            <a:solidFill>
              <a:srgbClr val="000000"/>
            </a:solidFill>
            <a:prstDash val="solid"/>
          </a:ln>
        </p:spPr>
        <p:txBody>
          <a:bodyPr vert="horz" wrap="square" lIns="107999" tIns="63002" rIns="107999" bIns="63002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22" name="Gerade Verbindung 19"/>
          <p:cNvSpPr/>
          <p:nvPr/>
        </p:nvSpPr>
        <p:spPr>
          <a:xfrm>
            <a:off x="8681565" y="5489995"/>
            <a:ext cx="899998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35999">
            <a:solidFill>
              <a:srgbClr val="000000"/>
            </a:solidFill>
            <a:prstDash val="solid"/>
          </a:ln>
        </p:spPr>
        <p:txBody>
          <a:bodyPr vert="horz" wrap="square" lIns="107999" tIns="63002" rIns="107999" bIns="63002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23" name="Gerade Verbindung 20"/>
          <p:cNvSpPr/>
          <p:nvPr/>
        </p:nvSpPr>
        <p:spPr>
          <a:xfrm>
            <a:off x="8951569" y="6750002"/>
            <a:ext cx="0" cy="539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18004">
            <a:solidFill>
              <a:srgbClr val="000000"/>
            </a:solidFill>
            <a:prstDash val="solid"/>
            <a:tailEnd type="arrow"/>
          </a:ln>
        </p:spPr>
        <p:txBody>
          <a:bodyPr vert="horz" wrap="square" lIns="99002" tIns="54004" rIns="99002" bIns="54004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25" name="Freihandform 24"/>
          <p:cNvSpPr/>
          <p:nvPr/>
        </p:nvSpPr>
        <p:spPr>
          <a:xfrm>
            <a:off x="8861565" y="6858002"/>
            <a:ext cx="179999" cy="17999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abs f3"/>
              <a:gd name="f9" fmla="abs f4"/>
              <a:gd name="f10" fmla="abs f5"/>
              <a:gd name="f11" fmla="+- 2700000 f1 0"/>
              <a:gd name="f12" fmla="?: f8 f3 1"/>
              <a:gd name="f13" fmla="?: f9 f4 1"/>
              <a:gd name="f14" fmla="?: f10 f5 1"/>
              <a:gd name="f15" fmla="+- f11 0 f1"/>
              <a:gd name="f16" fmla="*/ f12 1 21600"/>
              <a:gd name="f17" fmla="*/ f13 1 21600"/>
              <a:gd name="f18" fmla="*/ 21600 f12 1"/>
              <a:gd name="f19" fmla="*/ 21600 f13 1"/>
              <a:gd name="f20" fmla="+- f15 f1 0"/>
              <a:gd name="f21" fmla="min f17 f16"/>
              <a:gd name="f22" fmla="*/ f18 1 f14"/>
              <a:gd name="f23" fmla="*/ f19 1 f14"/>
              <a:gd name="f24" fmla="*/ f20 f7 1"/>
              <a:gd name="f25" fmla="val f22"/>
              <a:gd name="f26" fmla="val f23"/>
              <a:gd name="f27" fmla="*/ f24 1 f0"/>
              <a:gd name="f28" fmla="*/ f6 f21 1"/>
              <a:gd name="f29" fmla="+- f26 0 f6"/>
              <a:gd name="f30" fmla="+- f25 0 f6"/>
              <a:gd name="f31" fmla="+- 0 0 f27"/>
              <a:gd name="f32" fmla="*/ f29 1 2"/>
              <a:gd name="f33" fmla="*/ f30 1 2"/>
              <a:gd name="f34" fmla="+- 0 0 f31"/>
              <a:gd name="f35" fmla="+- f6 f32 0"/>
              <a:gd name="f36" fmla="+- f6 f33 0"/>
              <a:gd name="f37" fmla="*/ f34 f0 1"/>
              <a:gd name="f38" fmla="*/ f33 f21 1"/>
              <a:gd name="f39" fmla="*/ f32 f21 1"/>
              <a:gd name="f40" fmla="*/ f37 1 f7"/>
              <a:gd name="f41" fmla="*/ f35 f21 1"/>
              <a:gd name="f42" fmla="+- f40 0 f1"/>
              <a:gd name="f43" fmla="cos 1 f42"/>
              <a:gd name="f44" fmla="sin 1 f42"/>
              <a:gd name="f45" fmla="+- 0 0 f43"/>
              <a:gd name="f46" fmla="+- 0 0 f44"/>
              <a:gd name="f47" fmla="+- 0 0 f45"/>
              <a:gd name="f48" fmla="+- 0 0 f46"/>
              <a:gd name="f49" fmla="val f47"/>
              <a:gd name="f50" fmla="val f48"/>
              <a:gd name="f51" fmla="*/ f49 f33 1"/>
              <a:gd name="f52" fmla="*/ f50 f32 1"/>
              <a:gd name="f53" fmla="+- f36 0 f51"/>
              <a:gd name="f54" fmla="+- f36 f51 0"/>
              <a:gd name="f55" fmla="+- f35 0 f52"/>
              <a:gd name="f56" fmla="+- f35 f52 0"/>
              <a:gd name="f57" fmla="*/ f53 f21 1"/>
              <a:gd name="f58" fmla="*/ f55 f21 1"/>
              <a:gd name="f59" fmla="*/ f54 f21 1"/>
              <a:gd name="f60" fmla="*/ f56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58" r="f59" b="f60"/>
            <a:pathLst>
              <a:path>
                <a:moveTo>
                  <a:pt x="f28" y="f41"/>
                </a:moveTo>
                <a:arcTo wR="f38" hR="f39" stAng="f0" swAng="f1"/>
                <a:arcTo wR="f38" hR="f39" stAng="f2" swAng="f1"/>
                <a:arcTo wR="f38" hR="f39" stAng="f6" swAng="f1"/>
                <a:arcTo wR="f38" hR="f39" stAng="f1" swAng="f1"/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26" name="Gerade Verbindung 22"/>
          <p:cNvSpPr/>
          <p:nvPr/>
        </p:nvSpPr>
        <p:spPr>
          <a:xfrm>
            <a:off x="8951569" y="6029994"/>
            <a:ext cx="0" cy="539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18004">
            <a:solidFill>
              <a:srgbClr val="000000"/>
            </a:solidFill>
            <a:prstDash val="solid"/>
            <a:tailEnd type="arrow"/>
          </a:ln>
        </p:spPr>
        <p:txBody>
          <a:bodyPr vert="horz" wrap="square" lIns="99002" tIns="54004" rIns="99002" bIns="54004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28" name="Freihandform 27"/>
          <p:cNvSpPr/>
          <p:nvPr/>
        </p:nvSpPr>
        <p:spPr>
          <a:xfrm>
            <a:off x="8861565" y="6137994"/>
            <a:ext cx="179999" cy="17999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abs f3"/>
              <a:gd name="f9" fmla="abs f4"/>
              <a:gd name="f10" fmla="abs f5"/>
              <a:gd name="f11" fmla="+- 2700000 f1 0"/>
              <a:gd name="f12" fmla="?: f8 f3 1"/>
              <a:gd name="f13" fmla="?: f9 f4 1"/>
              <a:gd name="f14" fmla="?: f10 f5 1"/>
              <a:gd name="f15" fmla="+- f11 0 f1"/>
              <a:gd name="f16" fmla="*/ f12 1 21600"/>
              <a:gd name="f17" fmla="*/ f13 1 21600"/>
              <a:gd name="f18" fmla="*/ 21600 f12 1"/>
              <a:gd name="f19" fmla="*/ 21600 f13 1"/>
              <a:gd name="f20" fmla="+- f15 f1 0"/>
              <a:gd name="f21" fmla="min f17 f16"/>
              <a:gd name="f22" fmla="*/ f18 1 f14"/>
              <a:gd name="f23" fmla="*/ f19 1 f14"/>
              <a:gd name="f24" fmla="*/ f20 f7 1"/>
              <a:gd name="f25" fmla="val f22"/>
              <a:gd name="f26" fmla="val f23"/>
              <a:gd name="f27" fmla="*/ f24 1 f0"/>
              <a:gd name="f28" fmla="*/ f6 f21 1"/>
              <a:gd name="f29" fmla="+- f26 0 f6"/>
              <a:gd name="f30" fmla="+- f25 0 f6"/>
              <a:gd name="f31" fmla="+- 0 0 f27"/>
              <a:gd name="f32" fmla="*/ f29 1 2"/>
              <a:gd name="f33" fmla="*/ f30 1 2"/>
              <a:gd name="f34" fmla="+- 0 0 f31"/>
              <a:gd name="f35" fmla="+- f6 f32 0"/>
              <a:gd name="f36" fmla="+- f6 f33 0"/>
              <a:gd name="f37" fmla="*/ f34 f0 1"/>
              <a:gd name="f38" fmla="*/ f33 f21 1"/>
              <a:gd name="f39" fmla="*/ f32 f21 1"/>
              <a:gd name="f40" fmla="*/ f37 1 f7"/>
              <a:gd name="f41" fmla="*/ f35 f21 1"/>
              <a:gd name="f42" fmla="+- f40 0 f1"/>
              <a:gd name="f43" fmla="cos 1 f42"/>
              <a:gd name="f44" fmla="sin 1 f42"/>
              <a:gd name="f45" fmla="+- 0 0 f43"/>
              <a:gd name="f46" fmla="+- 0 0 f44"/>
              <a:gd name="f47" fmla="+- 0 0 f45"/>
              <a:gd name="f48" fmla="+- 0 0 f46"/>
              <a:gd name="f49" fmla="val f47"/>
              <a:gd name="f50" fmla="val f48"/>
              <a:gd name="f51" fmla="*/ f49 f33 1"/>
              <a:gd name="f52" fmla="*/ f50 f32 1"/>
              <a:gd name="f53" fmla="+- f36 0 f51"/>
              <a:gd name="f54" fmla="+- f36 f51 0"/>
              <a:gd name="f55" fmla="+- f35 0 f52"/>
              <a:gd name="f56" fmla="+- f35 f52 0"/>
              <a:gd name="f57" fmla="*/ f53 f21 1"/>
              <a:gd name="f58" fmla="*/ f55 f21 1"/>
              <a:gd name="f59" fmla="*/ f54 f21 1"/>
              <a:gd name="f60" fmla="*/ f56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58" r="f59" b="f60"/>
            <a:pathLst>
              <a:path>
                <a:moveTo>
                  <a:pt x="f28" y="f41"/>
                </a:moveTo>
                <a:arcTo wR="f38" hR="f39" stAng="f0" swAng="f1"/>
                <a:arcTo wR="f38" hR="f39" stAng="f2" swAng="f1"/>
                <a:arcTo wR="f38" hR="f39" stAng="f6" swAng="f1"/>
                <a:arcTo wR="f38" hR="f39" stAng="f1" swAng="f1"/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0" name="Gerade Verbindung 24"/>
          <p:cNvSpPr/>
          <p:nvPr/>
        </p:nvSpPr>
        <p:spPr>
          <a:xfrm>
            <a:off x="9131569" y="5309996"/>
            <a:ext cx="0" cy="539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18004">
            <a:solidFill>
              <a:srgbClr val="000000"/>
            </a:solidFill>
            <a:prstDash val="solid"/>
            <a:tailEnd type="arrow"/>
          </a:ln>
        </p:spPr>
        <p:txBody>
          <a:bodyPr vert="horz" wrap="square" lIns="99002" tIns="54004" rIns="99002" bIns="54004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2" name="Freihandform 31"/>
          <p:cNvSpPr/>
          <p:nvPr/>
        </p:nvSpPr>
        <p:spPr>
          <a:xfrm>
            <a:off x="9041564" y="5417995"/>
            <a:ext cx="179999" cy="17999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abs f3"/>
              <a:gd name="f9" fmla="abs f4"/>
              <a:gd name="f10" fmla="abs f5"/>
              <a:gd name="f11" fmla="+- 2700000 f1 0"/>
              <a:gd name="f12" fmla="?: f8 f3 1"/>
              <a:gd name="f13" fmla="?: f9 f4 1"/>
              <a:gd name="f14" fmla="?: f10 f5 1"/>
              <a:gd name="f15" fmla="+- f11 0 f1"/>
              <a:gd name="f16" fmla="*/ f12 1 21600"/>
              <a:gd name="f17" fmla="*/ f13 1 21600"/>
              <a:gd name="f18" fmla="*/ 21600 f12 1"/>
              <a:gd name="f19" fmla="*/ 21600 f13 1"/>
              <a:gd name="f20" fmla="+- f15 f1 0"/>
              <a:gd name="f21" fmla="min f17 f16"/>
              <a:gd name="f22" fmla="*/ f18 1 f14"/>
              <a:gd name="f23" fmla="*/ f19 1 f14"/>
              <a:gd name="f24" fmla="*/ f20 f7 1"/>
              <a:gd name="f25" fmla="val f22"/>
              <a:gd name="f26" fmla="val f23"/>
              <a:gd name="f27" fmla="*/ f24 1 f0"/>
              <a:gd name="f28" fmla="*/ f6 f21 1"/>
              <a:gd name="f29" fmla="+- f26 0 f6"/>
              <a:gd name="f30" fmla="+- f25 0 f6"/>
              <a:gd name="f31" fmla="+- 0 0 f27"/>
              <a:gd name="f32" fmla="*/ f29 1 2"/>
              <a:gd name="f33" fmla="*/ f30 1 2"/>
              <a:gd name="f34" fmla="+- 0 0 f31"/>
              <a:gd name="f35" fmla="+- f6 f32 0"/>
              <a:gd name="f36" fmla="+- f6 f33 0"/>
              <a:gd name="f37" fmla="*/ f34 f0 1"/>
              <a:gd name="f38" fmla="*/ f33 f21 1"/>
              <a:gd name="f39" fmla="*/ f32 f21 1"/>
              <a:gd name="f40" fmla="*/ f37 1 f7"/>
              <a:gd name="f41" fmla="*/ f35 f21 1"/>
              <a:gd name="f42" fmla="+- f40 0 f1"/>
              <a:gd name="f43" fmla="cos 1 f42"/>
              <a:gd name="f44" fmla="sin 1 f42"/>
              <a:gd name="f45" fmla="+- 0 0 f43"/>
              <a:gd name="f46" fmla="+- 0 0 f44"/>
              <a:gd name="f47" fmla="+- 0 0 f45"/>
              <a:gd name="f48" fmla="+- 0 0 f46"/>
              <a:gd name="f49" fmla="val f47"/>
              <a:gd name="f50" fmla="val f48"/>
              <a:gd name="f51" fmla="*/ f49 f33 1"/>
              <a:gd name="f52" fmla="*/ f50 f32 1"/>
              <a:gd name="f53" fmla="+- f36 0 f51"/>
              <a:gd name="f54" fmla="+- f36 f51 0"/>
              <a:gd name="f55" fmla="+- f35 0 f52"/>
              <a:gd name="f56" fmla="+- f35 f52 0"/>
              <a:gd name="f57" fmla="*/ f53 f21 1"/>
              <a:gd name="f58" fmla="*/ f55 f21 1"/>
              <a:gd name="f59" fmla="*/ f54 f21 1"/>
              <a:gd name="f60" fmla="*/ f56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58" r="f59" b="f60"/>
            <a:pathLst>
              <a:path>
                <a:moveTo>
                  <a:pt x="f28" y="f41"/>
                </a:moveTo>
                <a:arcTo wR="f38" hR="f39" stAng="f0" swAng="f1"/>
                <a:arcTo wR="f38" hR="f39" stAng="f2" swAng="f1"/>
                <a:arcTo wR="f38" hR="f39" stAng="f6" swAng="f1"/>
                <a:arcTo wR="f38" hR="f39" stAng="f1" swAng="f1"/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grpSp>
        <p:nvGrpSpPr>
          <p:cNvPr id="33" name="Gruppieren 32"/>
          <p:cNvGrpSpPr/>
          <p:nvPr/>
        </p:nvGrpSpPr>
        <p:grpSpPr>
          <a:xfrm>
            <a:off x="9311568" y="5849995"/>
            <a:ext cx="90005" cy="539998"/>
            <a:chOff x="6929999" y="6047997"/>
            <a:chExt cx="90005" cy="539998"/>
          </a:xfrm>
        </p:grpSpPr>
        <p:sp>
          <p:nvSpPr>
            <p:cNvPr id="34" name="Gerade Verbindung 27"/>
            <p:cNvSpPr/>
            <p:nvPr/>
          </p:nvSpPr>
          <p:spPr>
            <a:xfrm flipV="1">
              <a:off x="6929999" y="6047997"/>
              <a:ext cx="0" cy="5399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180"/>
                <a:gd name="f8" fmla="+- 0 0 -360"/>
                <a:gd name="f9" fmla="abs f3"/>
                <a:gd name="f10" fmla="abs f4"/>
                <a:gd name="f11" fmla="abs f5"/>
                <a:gd name="f12" fmla="*/ f7 f0 1"/>
                <a:gd name="f13" fmla="*/ f8 f0 1"/>
                <a:gd name="f14" fmla="?: f9 f3 1"/>
                <a:gd name="f15" fmla="?: f10 f4 1"/>
                <a:gd name="f16" fmla="?: f11 f5 1"/>
                <a:gd name="f17" fmla="*/ f12 1 f2"/>
                <a:gd name="f18" fmla="*/ f13 1 f2"/>
                <a:gd name="f19" fmla="*/ f14 1 21600"/>
                <a:gd name="f20" fmla="*/ f15 1 21600"/>
                <a:gd name="f21" fmla="*/ 21600 f14 1"/>
                <a:gd name="f22" fmla="*/ 21600 f15 1"/>
                <a:gd name="f23" fmla="+- f17 0 f1"/>
                <a:gd name="f24" fmla="+- f18 0 f1"/>
                <a:gd name="f25" fmla="min f20 f19"/>
                <a:gd name="f26" fmla="*/ f21 1 f16"/>
                <a:gd name="f27" fmla="*/ f22 1 f16"/>
                <a:gd name="f28" fmla="val f26"/>
                <a:gd name="f29" fmla="val f27"/>
                <a:gd name="f30" fmla="*/ f6 f25 1"/>
                <a:gd name="f31" fmla="*/ f28 f25 1"/>
                <a:gd name="f32" fmla="*/ f29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0" y="f30"/>
                </a:cxn>
                <a:cxn ang="f24">
                  <a:pos x="f31" y="f32"/>
                </a:cxn>
              </a:cxnLst>
              <a:rect l="f30" t="f30" r="f31" b="f32"/>
              <a:pathLst>
                <a:path>
                  <a:moveTo>
                    <a:pt x="f30" y="f30"/>
                  </a:moveTo>
                  <a:lnTo>
                    <a:pt x="f31" y="f32"/>
                  </a:lnTo>
                </a:path>
              </a:pathLst>
            </a:custGeom>
            <a:noFill/>
            <a:ln w="18004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square" lIns="99002" tIns="54004" rIns="99002" bIns="54004" anchor="ctr" anchorCtr="1" compatLnSpc="0"/>
            <a:lstStyle/>
            <a:p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endParaRPr>
            </a:p>
          </p:txBody>
        </p:sp>
        <p:sp>
          <p:nvSpPr>
            <p:cNvPr id="35" name="Freihandform 34"/>
            <p:cNvSpPr/>
            <p:nvPr/>
          </p:nvSpPr>
          <p:spPr>
            <a:xfrm>
              <a:off x="7020004" y="6479996"/>
              <a:ext cx="0" cy="0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abs f3"/>
                <a:gd name="f9" fmla="abs f4"/>
                <a:gd name="f10" fmla="abs f5"/>
                <a:gd name="f11" fmla="+- 2700000 f1 0"/>
                <a:gd name="f12" fmla="?: f8 f3 1"/>
                <a:gd name="f13" fmla="?: f9 f4 1"/>
                <a:gd name="f14" fmla="?: f10 f5 1"/>
                <a:gd name="f15" fmla="+- f11 0 f1"/>
                <a:gd name="f16" fmla="*/ f12 1 21600"/>
                <a:gd name="f17" fmla="*/ f13 1 21600"/>
                <a:gd name="f18" fmla="*/ 21600 f12 1"/>
                <a:gd name="f19" fmla="*/ 21600 f13 1"/>
                <a:gd name="f20" fmla="+- f15 f1 0"/>
                <a:gd name="f21" fmla="min f17 f16"/>
                <a:gd name="f22" fmla="*/ f18 1 f14"/>
                <a:gd name="f23" fmla="*/ f19 1 f14"/>
                <a:gd name="f24" fmla="*/ f20 f7 1"/>
                <a:gd name="f25" fmla="val f22"/>
                <a:gd name="f26" fmla="val f23"/>
                <a:gd name="f27" fmla="*/ f24 1 f0"/>
                <a:gd name="f28" fmla="*/ f6 f21 1"/>
                <a:gd name="f29" fmla="+- f26 0 f6"/>
                <a:gd name="f30" fmla="+- f25 0 f6"/>
                <a:gd name="f31" fmla="+- 0 0 f27"/>
                <a:gd name="f32" fmla="*/ f29 1 2"/>
                <a:gd name="f33" fmla="*/ f30 1 2"/>
                <a:gd name="f34" fmla="+- 0 0 f31"/>
                <a:gd name="f35" fmla="+- f6 f32 0"/>
                <a:gd name="f36" fmla="+- f6 f33 0"/>
                <a:gd name="f37" fmla="*/ f34 f0 1"/>
                <a:gd name="f38" fmla="*/ f33 f21 1"/>
                <a:gd name="f39" fmla="*/ f32 f21 1"/>
                <a:gd name="f40" fmla="*/ f37 1 f7"/>
                <a:gd name="f41" fmla="*/ f35 f21 1"/>
                <a:gd name="f42" fmla="+- f40 0 f1"/>
                <a:gd name="f43" fmla="cos 1 f42"/>
                <a:gd name="f44" fmla="sin 1 f42"/>
                <a:gd name="f45" fmla="+- 0 0 f43"/>
                <a:gd name="f46" fmla="+- 0 0 f44"/>
                <a:gd name="f47" fmla="+- 0 0 f45"/>
                <a:gd name="f48" fmla="+- 0 0 f46"/>
                <a:gd name="f49" fmla="val f47"/>
                <a:gd name="f50" fmla="val f48"/>
                <a:gd name="f51" fmla="*/ f49 f33 1"/>
                <a:gd name="f52" fmla="*/ f50 f32 1"/>
                <a:gd name="f53" fmla="+- f36 0 f51"/>
                <a:gd name="f54" fmla="+- f36 f51 0"/>
                <a:gd name="f55" fmla="+- f35 0 f52"/>
                <a:gd name="f56" fmla="+- f35 f52 0"/>
                <a:gd name="f57" fmla="*/ f53 f21 1"/>
                <a:gd name="f58" fmla="*/ f55 f21 1"/>
                <a:gd name="f59" fmla="*/ f54 f21 1"/>
                <a:gd name="f60" fmla="*/ f56 f2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7" t="f58" r="f59" b="f60"/>
              <a:pathLst>
                <a:path>
                  <a:moveTo>
                    <a:pt x="f28" y="f41"/>
                  </a:moveTo>
                  <a:arcTo wR="f38" hR="f39" stAng="f0" swAng="f1"/>
                  <a:arcTo wR="f38" hR="f39" stAng="f2" swAng="f1"/>
                  <a:arcTo wR="f38" hR="f39" stAng="f6" swAng="f1"/>
                  <a:arcTo wR="f38" hR="f39" stAng="f1" swAng="f1"/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wrap="square" lIns="90004" tIns="44997" rIns="90004" bIns="44997" anchor="ctr" anchorCtr="1" compatLnSpc="0"/>
            <a:lstStyle/>
            <a:p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endParaRPr>
            </a:p>
          </p:txBody>
        </p:sp>
      </p:grpSp>
      <p:grpSp>
        <p:nvGrpSpPr>
          <p:cNvPr id="36" name="Gruppieren 35"/>
          <p:cNvGrpSpPr/>
          <p:nvPr/>
        </p:nvGrpSpPr>
        <p:grpSpPr>
          <a:xfrm>
            <a:off x="9311568" y="6569993"/>
            <a:ext cx="90005" cy="539998"/>
            <a:chOff x="6929999" y="6767995"/>
            <a:chExt cx="90005" cy="539998"/>
          </a:xfrm>
        </p:grpSpPr>
        <p:sp>
          <p:nvSpPr>
            <p:cNvPr id="37" name="Gerade Verbindung 30"/>
            <p:cNvSpPr/>
            <p:nvPr/>
          </p:nvSpPr>
          <p:spPr>
            <a:xfrm flipV="1">
              <a:off x="6929999" y="6767995"/>
              <a:ext cx="0" cy="5399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180"/>
                <a:gd name="f8" fmla="+- 0 0 -360"/>
                <a:gd name="f9" fmla="abs f3"/>
                <a:gd name="f10" fmla="abs f4"/>
                <a:gd name="f11" fmla="abs f5"/>
                <a:gd name="f12" fmla="*/ f7 f0 1"/>
                <a:gd name="f13" fmla="*/ f8 f0 1"/>
                <a:gd name="f14" fmla="?: f9 f3 1"/>
                <a:gd name="f15" fmla="?: f10 f4 1"/>
                <a:gd name="f16" fmla="?: f11 f5 1"/>
                <a:gd name="f17" fmla="*/ f12 1 f2"/>
                <a:gd name="f18" fmla="*/ f13 1 f2"/>
                <a:gd name="f19" fmla="*/ f14 1 21600"/>
                <a:gd name="f20" fmla="*/ f15 1 21600"/>
                <a:gd name="f21" fmla="*/ 21600 f14 1"/>
                <a:gd name="f22" fmla="*/ 21600 f15 1"/>
                <a:gd name="f23" fmla="+- f17 0 f1"/>
                <a:gd name="f24" fmla="+- f18 0 f1"/>
                <a:gd name="f25" fmla="min f20 f19"/>
                <a:gd name="f26" fmla="*/ f21 1 f16"/>
                <a:gd name="f27" fmla="*/ f22 1 f16"/>
                <a:gd name="f28" fmla="val f26"/>
                <a:gd name="f29" fmla="val f27"/>
                <a:gd name="f30" fmla="*/ f6 f25 1"/>
                <a:gd name="f31" fmla="*/ f28 f25 1"/>
                <a:gd name="f32" fmla="*/ f29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0" y="f30"/>
                </a:cxn>
                <a:cxn ang="f24">
                  <a:pos x="f31" y="f32"/>
                </a:cxn>
              </a:cxnLst>
              <a:rect l="f30" t="f30" r="f31" b="f32"/>
              <a:pathLst>
                <a:path>
                  <a:moveTo>
                    <a:pt x="f30" y="f30"/>
                  </a:moveTo>
                  <a:lnTo>
                    <a:pt x="f31" y="f32"/>
                  </a:lnTo>
                </a:path>
              </a:pathLst>
            </a:custGeom>
            <a:noFill/>
            <a:ln w="18004">
              <a:solidFill>
                <a:srgbClr val="000000"/>
              </a:solidFill>
              <a:prstDash val="solid"/>
              <a:tailEnd type="arrow"/>
            </a:ln>
          </p:spPr>
          <p:txBody>
            <a:bodyPr vert="horz" wrap="square" lIns="99002" tIns="54004" rIns="99002" bIns="54004" anchor="ctr" anchorCtr="1" compatLnSpc="0"/>
            <a:lstStyle/>
            <a:p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endParaRPr>
            </a:p>
          </p:txBody>
        </p:sp>
        <p:sp>
          <p:nvSpPr>
            <p:cNvPr id="38" name="Freihandform 37"/>
            <p:cNvSpPr/>
            <p:nvPr/>
          </p:nvSpPr>
          <p:spPr>
            <a:xfrm>
              <a:off x="7020004" y="7200003"/>
              <a:ext cx="0" cy="0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abs f3"/>
                <a:gd name="f9" fmla="abs f4"/>
                <a:gd name="f10" fmla="abs f5"/>
                <a:gd name="f11" fmla="+- 2700000 f1 0"/>
                <a:gd name="f12" fmla="?: f8 f3 1"/>
                <a:gd name="f13" fmla="?: f9 f4 1"/>
                <a:gd name="f14" fmla="?: f10 f5 1"/>
                <a:gd name="f15" fmla="+- f11 0 f1"/>
                <a:gd name="f16" fmla="*/ f12 1 21600"/>
                <a:gd name="f17" fmla="*/ f13 1 21600"/>
                <a:gd name="f18" fmla="*/ 21600 f12 1"/>
                <a:gd name="f19" fmla="*/ 21600 f13 1"/>
                <a:gd name="f20" fmla="+- f15 f1 0"/>
                <a:gd name="f21" fmla="min f17 f16"/>
                <a:gd name="f22" fmla="*/ f18 1 f14"/>
                <a:gd name="f23" fmla="*/ f19 1 f14"/>
                <a:gd name="f24" fmla="*/ f20 f7 1"/>
                <a:gd name="f25" fmla="val f22"/>
                <a:gd name="f26" fmla="val f23"/>
                <a:gd name="f27" fmla="*/ f24 1 f0"/>
                <a:gd name="f28" fmla="*/ f6 f21 1"/>
                <a:gd name="f29" fmla="+- f26 0 f6"/>
                <a:gd name="f30" fmla="+- f25 0 f6"/>
                <a:gd name="f31" fmla="+- 0 0 f27"/>
                <a:gd name="f32" fmla="*/ f29 1 2"/>
                <a:gd name="f33" fmla="*/ f30 1 2"/>
                <a:gd name="f34" fmla="+- 0 0 f31"/>
                <a:gd name="f35" fmla="+- f6 f32 0"/>
                <a:gd name="f36" fmla="+- f6 f33 0"/>
                <a:gd name="f37" fmla="*/ f34 f0 1"/>
                <a:gd name="f38" fmla="*/ f33 f21 1"/>
                <a:gd name="f39" fmla="*/ f32 f21 1"/>
                <a:gd name="f40" fmla="*/ f37 1 f7"/>
                <a:gd name="f41" fmla="*/ f35 f21 1"/>
                <a:gd name="f42" fmla="+- f40 0 f1"/>
                <a:gd name="f43" fmla="cos 1 f42"/>
                <a:gd name="f44" fmla="sin 1 f42"/>
                <a:gd name="f45" fmla="+- 0 0 f43"/>
                <a:gd name="f46" fmla="+- 0 0 f44"/>
                <a:gd name="f47" fmla="+- 0 0 f45"/>
                <a:gd name="f48" fmla="+- 0 0 f46"/>
                <a:gd name="f49" fmla="val f47"/>
                <a:gd name="f50" fmla="val f48"/>
                <a:gd name="f51" fmla="*/ f49 f33 1"/>
                <a:gd name="f52" fmla="*/ f50 f32 1"/>
                <a:gd name="f53" fmla="+- f36 0 f51"/>
                <a:gd name="f54" fmla="+- f36 f51 0"/>
                <a:gd name="f55" fmla="+- f35 0 f52"/>
                <a:gd name="f56" fmla="+- f35 f52 0"/>
                <a:gd name="f57" fmla="*/ f53 f21 1"/>
                <a:gd name="f58" fmla="*/ f55 f21 1"/>
                <a:gd name="f59" fmla="*/ f54 f21 1"/>
                <a:gd name="f60" fmla="*/ f56 f2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7" t="f58" r="f59" b="f60"/>
              <a:pathLst>
                <a:path>
                  <a:moveTo>
                    <a:pt x="f28" y="f41"/>
                  </a:moveTo>
                  <a:arcTo wR="f38" hR="f39" stAng="f0" swAng="f1"/>
                  <a:arcTo wR="f38" hR="f39" stAng="f2" swAng="f1"/>
                  <a:arcTo wR="f38" hR="f39" stAng="f6" swAng="f1"/>
                  <a:arcTo wR="f38" hR="f39" stAng="f1" swAng="f1"/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</a:ln>
          </p:spPr>
          <p:txBody>
            <a:bodyPr vert="horz" wrap="square" lIns="90004" tIns="44997" rIns="90004" bIns="44997" anchor="ctr" anchorCtr="1" compatLnSpc="0"/>
            <a:lstStyle/>
            <a:p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endParaRPr>
            </a:p>
          </p:txBody>
        </p:sp>
      </p:grpSp>
      <p:sp>
        <p:nvSpPr>
          <p:cNvPr id="39" name="Freihandform 38"/>
          <p:cNvSpPr/>
          <p:nvPr/>
        </p:nvSpPr>
        <p:spPr>
          <a:xfrm>
            <a:off x="9225075" y="6124309"/>
            <a:ext cx="179999" cy="17999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abs f3"/>
              <a:gd name="f9" fmla="abs f4"/>
              <a:gd name="f10" fmla="abs f5"/>
              <a:gd name="f11" fmla="+- 2700000 f1 0"/>
              <a:gd name="f12" fmla="?: f8 f3 1"/>
              <a:gd name="f13" fmla="?: f9 f4 1"/>
              <a:gd name="f14" fmla="?: f10 f5 1"/>
              <a:gd name="f15" fmla="+- f11 0 f1"/>
              <a:gd name="f16" fmla="*/ f12 1 21600"/>
              <a:gd name="f17" fmla="*/ f13 1 21600"/>
              <a:gd name="f18" fmla="*/ 21600 f12 1"/>
              <a:gd name="f19" fmla="*/ 21600 f13 1"/>
              <a:gd name="f20" fmla="+- f15 f1 0"/>
              <a:gd name="f21" fmla="min f17 f16"/>
              <a:gd name="f22" fmla="*/ f18 1 f14"/>
              <a:gd name="f23" fmla="*/ f19 1 f14"/>
              <a:gd name="f24" fmla="*/ f20 f7 1"/>
              <a:gd name="f25" fmla="val f22"/>
              <a:gd name="f26" fmla="val f23"/>
              <a:gd name="f27" fmla="*/ f24 1 f0"/>
              <a:gd name="f28" fmla="*/ f6 f21 1"/>
              <a:gd name="f29" fmla="+- f26 0 f6"/>
              <a:gd name="f30" fmla="+- f25 0 f6"/>
              <a:gd name="f31" fmla="+- 0 0 f27"/>
              <a:gd name="f32" fmla="*/ f29 1 2"/>
              <a:gd name="f33" fmla="*/ f30 1 2"/>
              <a:gd name="f34" fmla="+- 0 0 f31"/>
              <a:gd name="f35" fmla="+- f6 f32 0"/>
              <a:gd name="f36" fmla="+- f6 f33 0"/>
              <a:gd name="f37" fmla="*/ f34 f0 1"/>
              <a:gd name="f38" fmla="*/ f33 f21 1"/>
              <a:gd name="f39" fmla="*/ f32 f21 1"/>
              <a:gd name="f40" fmla="*/ f37 1 f7"/>
              <a:gd name="f41" fmla="*/ f35 f21 1"/>
              <a:gd name="f42" fmla="+- f40 0 f1"/>
              <a:gd name="f43" fmla="cos 1 f42"/>
              <a:gd name="f44" fmla="sin 1 f42"/>
              <a:gd name="f45" fmla="+- 0 0 f43"/>
              <a:gd name="f46" fmla="+- 0 0 f44"/>
              <a:gd name="f47" fmla="+- 0 0 f45"/>
              <a:gd name="f48" fmla="+- 0 0 f46"/>
              <a:gd name="f49" fmla="val f47"/>
              <a:gd name="f50" fmla="val f48"/>
              <a:gd name="f51" fmla="*/ f49 f33 1"/>
              <a:gd name="f52" fmla="*/ f50 f32 1"/>
              <a:gd name="f53" fmla="+- f36 0 f51"/>
              <a:gd name="f54" fmla="+- f36 f51 0"/>
              <a:gd name="f55" fmla="+- f35 0 f52"/>
              <a:gd name="f56" fmla="+- f35 f52 0"/>
              <a:gd name="f57" fmla="*/ f53 f21 1"/>
              <a:gd name="f58" fmla="*/ f55 f21 1"/>
              <a:gd name="f59" fmla="*/ f54 f21 1"/>
              <a:gd name="f60" fmla="*/ f56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58" r="f59" b="f60"/>
            <a:pathLst>
              <a:path>
                <a:moveTo>
                  <a:pt x="f28" y="f41"/>
                </a:moveTo>
                <a:arcTo wR="f38" hR="f39" stAng="f0" swAng="f1"/>
                <a:arcTo wR="f38" hR="f39" stAng="f2" swAng="f1"/>
                <a:arcTo wR="f38" hR="f39" stAng="f6" swAng="f1"/>
                <a:arcTo wR="f38" hR="f39" stAng="f1" swAng="f1"/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40" name="Freihandform 39"/>
          <p:cNvSpPr/>
          <p:nvPr/>
        </p:nvSpPr>
        <p:spPr>
          <a:xfrm>
            <a:off x="9225075" y="6822002"/>
            <a:ext cx="179999" cy="17999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abs f3"/>
              <a:gd name="f9" fmla="abs f4"/>
              <a:gd name="f10" fmla="abs f5"/>
              <a:gd name="f11" fmla="+- 2700000 f1 0"/>
              <a:gd name="f12" fmla="?: f8 f3 1"/>
              <a:gd name="f13" fmla="?: f9 f4 1"/>
              <a:gd name="f14" fmla="?: f10 f5 1"/>
              <a:gd name="f15" fmla="+- f11 0 f1"/>
              <a:gd name="f16" fmla="*/ f12 1 21600"/>
              <a:gd name="f17" fmla="*/ f13 1 21600"/>
              <a:gd name="f18" fmla="*/ 21600 f12 1"/>
              <a:gd name="f19" fmla="*/ 21600 f13 1"/>
              <a:gd name="f20" fmla="+- f15 f1 0"/>
              <a:gd name="f21" fmla="min f17 f16"/>
              <a:gd name="f22" fmla="*/ f18 1 f14"/>
              <a:gd name="f23" fmla="*/ f19 1 f14"/>
              <a:gd name="f24" fmla="*/ f20 f7 1"/>
              <a:gd name="f25" fmla="val f22"/>
              <a:gd name="f26" fmla="val f23"/>
              <a:gd name="f27" fmla="*/ f24 1 f0"/>
              <a:gd name="f28" fmla="*/ f6 f21 1"/>
              <a:gd name="f29" fmla="+- f26 0 f6"/>
              <a:gd name="f30" fmla="+- f25 0 f6"/>
              <a:gd name="f31" fmla="+- 0 0 f27"/>
              <a:gd name="f32" fmla="*/ f29 1 2"/>
              <a:gd name="f33" fmla="*/ f30 1 2"/>
              <a:gd name="f34" fmla="+- 0 0 f31"/>
              <a:gd name="f35" fmla="+- f6 f32 0"/>
              <a:gd name="f36" fmla="+- f6 f33 0"/>
              <a:gd name="f37" fmla="*/ f34 f0 1"/>
              <a:gd name="f38" fmla="*/ f33 f21 1"/>
              <a:gd name="f39" fmla="*/ f32 f21 1"/>
              <a:gd name="f40" fmla="*/ f37 1 f7"/>
              <a:gd name="f41" fmla="*/ f35 f21 1"/>
              <a:gd name="f42" fmla="+- f40 0 f1"/>
              <a:gd name="f43" fmla="cos 1 f42"/>
              <a:gd name="f44" fmla="sin 1 f42"/>
              <a:gd name="f45" fmla="+- 0 0 f43"/>
              <a:gd name="f46" fmla="+- 0 0 f44"/>
              <a:gd name="f47" fmla="+- 0 0 f45"/>
              <a:gd name="f48" fmla="+- 0 0 f46"/>
              <a:gd name="f49" fmla="val f47"/>
              <a:gd name="f50" fmla="val f48"/>
              <a:gd name="f51" fmla="*/ f49 f33 1"/>
              <a:gd name="f52" fmla="*/ f50 f32 1"/>
              <a:gd name="f53" fmla="+- f36 0 f51"/>
              <a:gd name="f54" fmla="+- f36 f51 0"/>
              <a:gd name="f55" fmla="+- f35 0 f52"/>
              <a:gd name="f56" fmla="+- f35 f52 0"/>
              <a:gd name="f57" fmla="*/ f53 f21 1"/>
              <a:gd name="f58" fmla="*/ f55 f21 1"/>
              <a:gd name="f59" fmla="*/ f54 f21 1"/>
              <a:gd name="f60" fmla="*/ f56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58" r="f59" b="f60"/>
            <a:pathLst>
              <a:path>
                <a:moveTo>
                  <a:pt x="f28" y="f41"/>
                </a:moveTo>
                <a:arcTo wR="f38" hR="f39" stAng="f0" swAng="f1"/>
                <a:arcTo wR="f38" hR="f39" stAng="f2" swAng="f1"/>
                <a:arcTo wR="f38" hR="f39" stAng="f6" swAng="f1"/>
                <a:arcTo wR="f38" hR="f39" stAng="f1" swAng="f1"/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pic>
        <p:nvPicPr>
          <p:cNvPr id="1026" name="Picture 2" descr="http://latex.codecogs.com/png.latex?%5Chuge%20%5Cdpi%7B120%7D%20n_i%5C,%5Capprox%5C,0%5C,%5C,%5C,%5Cvee%5C,%5C,%5C,n_i%5C,%5Capprox%5C,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6980" y="5469722"/>
            <a:ext cx="3162300" cy="36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Rechteck 40"/>
          <p:cNvSpPr/>
          <p:nvPr/>
        </p:nvSpPr>
        <p:spPr>
          <a:xfrm>
            <a:off x="4316884" y="5411182"/>
            <a:ext cx="1360599" cy="4790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42" name="Rechteck 41"/>
          <p:cNvSpPr/>
          <p:nvPr/>
        </p:nvSpPr>
        <p:spPr>
          <a:xfrm>
            <a:off x="6377126" y="5411183"/>
            <a:ext cx="1360599" cy="4790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44" name="Textfeld 43"/>
          <p:cNvSpPr txBox="1"/>
          <p:nvPr/>
        </p:nvSpPr>
        <p:spPr>
          <a:xfrm>
            <a:off x="6674542" y="4592828"/>
            <a:ext cx="31788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(quasi-) </a:t>
            </a:r>
            <a:r>
              <a:rPr lang="de-CH" sz="2800" dirty="0" err="1" smtClean="0"/>
              <a:t>pinned</a:t>
            </a:r>
            <a:r>
              <a:rPr lang="de-CH" sz="2800" dirty="0" smtClean="0"/>
              <a:t> </a:t>
            </a:r>
            <a:r>
              <a:rPr lang="de-CH" sz="2800" dirty="0" err="1" smtClean="0"/>
              <a:t>by</a:t>
            </a:r>
            <a:endParaRPr lang="de-CH" sz="2800" dirty="0"/>
          </a:p>
        </p:txBody>
      </p:sp>
    </p:spTree>
    <p:extLst>
      <p:ext uri="{BB962C8B-B14F-4D97-AF65-F5344CB8AC3E}">
        <p14:creationId xmlns:p14="http://schemas.microsoft.com/office/powerpoint/2010/main" val="1841091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10" grpId="0"/>
      <p:bldP spid="13" grpId="0"/>
      <p:bldP spid="16" grpId="0" animBg="1"/>
      <p:bldP spid="11" grpId="0"/>
      <p:bldP spid="18" grpId="0" animBg="1"/>
      <p:bldP spid="19" grpId="0" animBg="1"/>
      <p:bldP spid="31" grpId="0"/>
      <p:bldP spid="20" grpId="0" animBg="1"/>
      <p:bldP spid="21" grpId="0" animBg="1"/>
      <p:bldP spid="22" grpId="0" animBg="1"/>
      <p:bldP spid="23" grpId="0" animBg="1"/>
      <p:bldP spid="25" grpId="0" animBg="1"/>
      <p:bldP spid="26" grpId="0" animBg="1"/>
      <p:bldP spid="28" grpId="0" animBg="1"/>
      <p:bldP spid="30" grpId="0" animBg="1"/>
      <p:bldP spid="32" grpId="0" animBg="1"/>
      <p:bldP spid="39" grpId="0" animBg="1"/>
      <p:bldP spid="40" grpId="0" animBg="1"/>
      <p:bldP spid="41" grpId="0" animBg="1"/>
      <p:bldP spid="42" grpId="0" animBg="1"/>
      <p:bldP spid="4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http://latex.codecogs.com/png.latex?%5Chuge%20%5Cdpi%7B120%7D%20%5Cvec%7B%5Clambda%7D%5C,=%5C,%28%5Cunderbrace%7B1,%5Cldots,1%7D_N,0,%5Cldots%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4462" y="4765378"/>
            <a:ext cx="3286125" cy="89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http://latex.codecogs.com/png.latex?%5Chuge%20%5Cdpi%7B120%7D%20%5CRightarrow%5Cqquad%20%7C%5CPsi_N%5Crangle%20%5C,=%5C,%7C1,%5Cldots,N%5Crang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1614" y="4880950"/>
            <a:ext cx="4305300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feld 14"/>
          <p:cNvSpPr txBox="1"/>
          <p:nvPr/>
        </p:nvSpPr>
        <p:spPr>
          <a:xfrm>
            <a:off x="1286140" y="5531719"/>
            <a:ext cx="14835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/>
              <a:t>s</a:t>
            </a:r>
            <a:r>
              <a:rPr lang="de-CH" sz="2800" dirty="0" err="1" smtClean="0"/>
              <a:t>table</a:t>
            </a:r>
            <a:r>
              <a:rPr lang="de-CH" sz="2800" dirty="0" smtClean="0"/>
              <a:t>:</a:t>
            </a:r>
            <a:endParaRPr lang="de-CH" sz="2800" dirty="0"/>
          </a:p>
        </p:txBody>
      </p:sp>
      <p:pic>
        <p:nvPicPr>
          <p:cNvPr id="16" name="Picture 6" descr="http://latex.codecogs.com/png.latex?%5Chuge%20%5Cdpi%7B120%7D%20%5CRightarrow%5Cqquad%20%7C%5CPsi_N%5Crangle%20%5C,%5Capprox%5C,%7C1,%5Cldots,N%5Crang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6141" y="6372847"/>
            <a:ext cx="4324350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8" descr="http://latex.codecogs.com/png.latex?%5Chuge%20%5Cdpi%7B120%7D%20%5Cvec%7B%5Clambda%7D%5C,%5Capprox%5C,%28%5Cunderbrace%7B1,%5Cldots,1%7D_N,0,%5Cldots%2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717" y="6325221"/>
            <a:ext cx="3305175" cy="89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hteck 27"/>
          <p:cNvSpPr/>
          <p:nvPr/>
        </p:nvSpPr>
        <p:spPr>
          <a:xfrm>
            <a:off x="3910069" y="1952388"/>
            <a:ext cx="2055647" cy="181807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cxnSp>
        <p:nvCxnSpPr>
          <p:cNvPr id="30" name="Gerade Verbindung mit Pfeil 29"/>
          <p:cNvCxnSpPr/>
          <p:nvPr/>
        </p:nvCxnSpPr>
        <p:spPr>
          <a:xfrm flipV="1">
            <a:off x="3910069" y="1249464"/>
            <a:ext cx="0" cy="27087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/>
          <p:nvPr/>
        </p:nvCxnSpPr>
        <p:spPr>
          <a:xfrm>
            <a:off x="3693568" y="3770459"/>
            <a:ext cx="290052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6" descr="http://latex.codecogs.com/png.latex?\LARGE%20\dpi{150}%20\lambda_i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259" y="1189425"/>
            <a:ext cx="30480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8" descr="http://latex.codecogs.com/png.latex?\LARGE%20\dpi{150}%20\lambda_j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3386" y="3958225"/>
            <a:ext cx="333375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gelmäßiges Fünfeck 33"/>
          <p:cNvSpPr/>
          <p:nvPr/>
        </p:nvSpPr>
        <p:spPr>
          <a:xfrm rot="1657296">
            <a:off x="3776245" y="2083835"/>
            <a:ext cx="1792926" cy="797394"/>
          </a:xfrm>
          <a:prstGeom prst="pentagon">
            <a:avLst/>
          </a:prstGeom>
          <a:solidFill>
            <a:schemeClr val="tx1">
              <a:lumMod val="85000"/>
              <a:lumOff val="1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37" name="Textfeld 36"/>
          <p:cNvSpPr txBox="1"/>
          <p:nvPr/>
        </p:nvSpPr>
        <p:spPr>
          <a:xfrm>
            <a:off x="3498163" y="3788649"/>
            <a:ext cx="578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0</a:t>
            </a:r>
            <a:endParaRPr lang="de-CH" sz="2800" dirty="0"/>
          </a:p>
        </p:txBody>
      </p:sp>
      <p:sp>
        <p:nvSpPr>
          <p:cNvPr id="38" name="Textfeld 37"/>
          <p:cNvSpPr txBox="1"/>
          <p:nvPr/>
        </p:nvSpPr>
        <p:spPr>
          <a:xfrm>
            <a:off x="3491381" y="1690778"/>
            <a:ext cx="369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1</a:t>
            </a:r>
            <a:endParaRPr lang="de-CH" sz="2800" dirty="0"/>
          </a:p>
        </p:txBody>
      </p:sp>
      <p:sp>
        <p:nvSpPr>
          <p:cNvPr id="39" name="Textfeld 38"/>
          <p:cNvSpPr txBox="1"/>
          <p:nvPr/>
        </p:nvSpPr>
        <p:spPr>
          <a:xfrm>
            <a:off x="5780818" y="3770459"/>
            <a:ext cx="369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1</a:t>
            </a:r>
            <a:endParaRPr lang="de-CH" sz="2800" dirty="0"/>
          </a:p>
        </p:txBody>
      </p:sp>
      <p:sp>
        <p:nvSpPr>
          <p:cNvPr id="40" name="Freihandform 39"/>
          <p:cNvSpPr/>
          <p:nvPr/>
        </p:nvSpPr>
        <p:spPr>
          <a:xfrm>
            <a:off x="3861176" y="1866567"/>
            <a:ext cx="179999" cy="17999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abs f3"/>
              <a:gd name="f9" fmla="abs f4"/>
              <a:gd name="f10" fmla="abs f5"/>
              <a:gd name="f11" fmla="+- 2700000 f1 0"/>
              <a:gd name="f12" fmla="?: f8 f3 1"/>
              <a:gd name="f13" fmla="?: f9 f4 1"/>
              <a:gd name="f14" fmla="?: f10 f5 1"/>
              <a:gd name="f15" fmla="+- f11 0 f1"/>
              <a:gd name="f16" fmla="*/ f12 1 21600"/>
              <a:gd name="f17" fmla="*/ f13 1 21600"/>
              <a:gd name="f18" fmla="*/ 21600 f12 1"/>
              <a:gd name="f19" fmla="*/ 21600 f13 1"/>
              <a:gd name="f20" fmla="+- f15 f1 0"/>
              <a:gd name="f21" fmla="min f17 f16"/>
              <a:gd name="f22" fmla="*/ f18 1 f14"/>
              <a:gd name="f23" fmla="*/ f19 1 f14"/>
              <a:gd name="f24" fmla="*/ f20 f7 1"/>
              <a:gd name="f25" fmla="val f22"/>
              <a:gd name="f26" fmla="val f23"/>
              <a:gd name="f27" fmla="*/ f24 1 f0"/>
              <a:gd name="f28" fmla="*/ f6 f21 1"/>
              <a:gd name="f29" fmla="+- f26 0 f6"/>
              <a:gd name="f30" fmla="+- f25 0 f6"/>
              <a:gd name="f31" fmla="+- 0 0 f27"/>
              <a:gd name="f32" fmla="*/ f29 1 2"/>
              <a:gd name="f33" fmla="*/ f30 1 2"/>
              <a:gd name="f34" fmla="+- 0 0 f31"/>
              <a:gd name="f35" fmla="+- f6 f32 0"/>
              <a:gd name="f36" fmla="+- f6 f33 0"/>
              <a:gd name="f37" fmla="*/ f34 f0 1"/>
              <a:gd name="f38" fmla="*/ f33 f21 1"/>
              <a:gd name="f39" fmla="*/ f32 f21 1"/>
              <a:gd name="f40" fmla="*/ f37 1 f7"/>
              <a:gd name="f41" fmla="*/ f35 f21 1"/>
              <a:gd name="f42" fmla="+- f40 0 f1"/>
              <a:gd name="f43" fmla="cos 1 f42"/>
              <a:gd name="f44" fmla="sin 1 f42"/>
              <a:gd name="f45" fmla="+- 0 0 f43"/>
              <a:gd name="f46" fmla="+- 0 0 f44"/>
              <a:gd name="f47" fmla="+- 0 0 f45"/>
              <a:gd name="f48" fmla="+- 0 0 f46"/>
              <a:gd name="f49" fmla="val f47"/>
              <a:gd name="f50" fmla="val f48"/>
              <a:gd name="f51" fmla="*/ f49 f33 1"/>
              <a:gd name="f52" fmla="*/ f50 f32 1"/>
              <a:gd name="f53" fmla="+- f36 0 f51"/>
              <a:gd name="f54" fmla="+- f36 f51 0"/>
              <a:gd name="f55" fmla="+- f35 0 f52"/>
              <a:gd name="f56" fmla="+- f35 f52 0"/>
              <a:gd name="f57" fmla="*/ f53 f21 1"/>
              <a:gd name="f58" fmla="*/ f55 f21 1"/>
              <a:gd name="f59" fmla="*/ f54 f21 1"/>
              <a:gd name="f60" fmla="*/ f56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58" r="f59" b="f60"/>
            <a:pathLst>
              <a:path>
                <a:moveTo>
                  <a:pt x="f28" y="f41"/>
                </a:moveTo>
                <a:arcTo wR="f38" hR="f39" stAng="f0" swAng="f1"/>
                <a:arcTo wR="f38" hR="f39" stAng="f2" swAng="f1"/>
                <a:arcTo wR="f38" hR="f39" stAng="f6" swAng="f1"/>
                <a:arcTo wR="f38" hR="f39" stAng="f1" swAng="f1"/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43" name="Regelmäßiges Fünfeck 42"/>
          <p:cNvSpPr/>
          <p:nvPr/>
        </p:nvSpPr>
        <p:spPr>
          <a:xfrm rot="1657296">
            <a:off x="3776244" y="2083835"/>
            <a:ext cx="1792926" cy="797394"/>
          </a:xfrm>
          <a:prstGeom prst="pentagon">
            <a:avLst/>
          </a:prstGeom>
          <a:solidFill>
            <a:schemeClr val="tx1">
              <a:lumMod val="85000"/>
              <a:lumOff val="15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9" name="Textfeld 18"/>
          <p:cNvSpPr txBox="1"/>
          <p:nvPr/>
        </p:nvSpPr>
        <p:spPr>
          <a:xfrm>
            <a:off x="719832" y="228244"/>
            <a:ext cx="8707082" cy="654425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3600" u="sng" kern="0" dirty="0" err="1" smtClean="0">
                <a:solidFill>
                  <a:srgbClr val="FF0000"/>
                </a:solidFill>
                <a:ea typeface="Lucida Sans Unicode" pitchFamily="2"/>
                <a:cs typeface="Tahoma" pitchFamily="2"/>
              </a:rPr>
              <a:t>structual</a:t>
            </a:r>
            <a:r>
              <a:rPr lang="de-DE" sz="3600" u="sng" kern="0" dirty="0" smtClean="0">
                <a:solidFill>
                  <a:srgbClr val="FF0000"/>
                </a:solidFill>
                <a:ea typeface="Lucida Sans Unicode" pitchFamily="2"/>
                <a:cs typeface="Tahoma" pitchFamily="2"/>
              </a:rPr>
              <a:t> </a:t>
            </a:r>
            <a:r>
              <a:rPr lang="de-DE" sz="3600" u="sng" kern="0" dirty="0" err="1" smtClean="0">
                <a:solidFill>
                  <a:srgbClr val="FF0000"/>
                </a:solidFill>
                <a:ea typeface="Lucida Sans Unicode" pitchFamily="2"/>
                <a:cs typeface="Tahoma" pitchFamily="2"/>
              </a:rPr>
              <a:t>simplifications</a:t>
            </a:r>
            <a:r>
              <a:rPr lang="de-DE" sz="3600" u="sng" kern="0" dirty="0" smtClean="0">
                <a:solidFill>
                  <a:srgbClr val="FF0000"/>
                </a:solidFill>
                <a:ea typeface="Lucida Sans Unicode" pitchFamily="2"/>
                <a:cs typeface="Tahoma" pitchFamily="2"/>
              </a:rPr>
              <a:t> </a:t>
            </a:r>
            <a:r>
              <a:rPr lang="de-DE" sz="3600" u="sng" kern="0" dirty="0" err="1" smtClean="0">
                <a:solidFill>
                  <a:srgbClr val="FF0000"/>
                </a:solidFill>
                <a:ea typeface="Lucida Sans Unicode" pitchFamily="2"/>
                <a:cs typeface="Tahoma" pitchFamily="2"/>
              </a:rPr>
              <a:t>for</a:t>
            </a:r>
            <a:r>
              <a:rPr lang="de-DE" sz="3600" u="sng" kern="0" dirty="0" smtClean="0">
                <a:solidFill>
                  <a:srgbClr val="FF0000"/>
                </a:solidFill>
                <a:ea typeface="Lucida Sans Unicode" pitchFamily="2"/>
                <a:cs typeface="Tahoma" pitchFamily="2"/>
              </a:rPr>
              <a:t> N-fermion </a:t>
            </a:r>
            <a:r>
              <a:rPr lang="de-DE" sz="3600" u="sng" kern="0" dirty="0" err="1" smtClean="0">
                <a:solidFill>
                  <a:srgbClr val="FF0000"/>
                </a:solidFill>
                <a:ea typeface="Lucida Sans Unicode" pitchFamily="2"/>
                <a:cs typeface="Tahoma" pitchFamily="2"/>
              </a:rPr>
              <a:t>state</a:t>
            </a:r>
            <a:r>
              <a:rPr lang="de-DE" sz="3600" u="sng" kern="0" dirty="0" smtClean="0">
                <a:solidFill>
                  <a:srgbClr val="FF0000"/>
                </a:solidFill>
                <a:ea typeface="Lucida Sans Unicode" pitchFamily="2"/>
                <a:cs typeface="Tahoma" pitchFamily="2"/>
              </a:rPr>
              <a:t>        </a:t>
            </a:r>
            <a:endParaRPr lang="de-DE" sz="3600" b="0" i="0" u="sng" strike="noStrike" kern="1200" cap="none" spc="0" baseline="0" dirty="0">
              <a:solidFill>
                <a:srgbClr val="FF0000"/>
              </a:solidFill>
              <a:uFillTx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218170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4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://latex.codecogs.com/png.latex?%5CLARGE%20%5Cdpi%7B150%7D%20%7C%5CPsi_3%5Crangle%5C,=%5C,%5Calpha%20%7C1,2,3%5Crangle%20+%5Cbeta%20%7C1,4,5%5Crangle%20+%5Cgamma%7C2,4,6%5Crang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505" y="3667970"/>
            <a:ext cx="6562725" cy="4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654315" y="737115"/>
            <a:ext cx="1795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u="sng" dirty="0" err="1"/>
              <a:t>e</a:t>
            </a:r>
            <a:r>
              <a:rPr lang="de-CH" sz="2800" u="sng" dirty="0" err="1" smtClean="0"/>
              <a:t>xample</a:t>
            </a:r>
            <a:r>
              <a:rPr lang="de-CH" sz="2800" u="sng" dirty="0" smtClean="0"/>
              <a:t>:</a:t>
            </a:r>
            <a:endParaRPr lang="de-CH" sz="2800" u="sng" dirty="0"/>
          </a:p>
        </p:txBody>
      </p:sp>
      <p:pic>
        <p:nvPicPr>
          <p:cNvPr id="4" name="Picture 6" descr="http://latex.codecogs.com/png.latex?%5CLARGE%20%5Cdpi%7B150%7D%20%5Cwedge%5E3%5b%5Cmathcal%7BH%7D_6%5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5796" y="773662"/>
            <a:ext cx="1066800" cy="46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1382804" y="2342903"/>
            <a:ext cx="18913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/>
              <a:t>p</a:t>
            </a:r>
            <a:r>
              <a:rPr lang="de-CH" sz="2800" dirty="0" err="1" smtClean="0"/>
              <a:t>inning</a:t>
            </a:r>
            <a:r>
              <a:rPr lang="de-CH" sz="2800" dirty="0" smtClean="0"/>
              <a:t> </a:t>
            </a:r>
            <a:r>
              <a:rPr lang="de-CH" sz="2800" dirty="0" err="1" smtClean="0"/>
              <a:t>by</a:t>
            </a:r>
            <a:endParaRPr lang="de-CH" sz="2800" dirty="0"/>
          </a:p>
        </p:txBody>
      </p:sp>
      <p:pic>
        <p:nvPicPr>
          <p:cNvPr id="6" name="Picture 4" descr="http://latex.codecogs.com/png.latex?%5Chuge%20%5Cdpi%7B120%7D%20%5CRightarro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8836" y="2549589"/>
            <a:ext cx="352425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hteck 6"/>
          <p:cNvSpPr/>
          <p:nvPr/>
        </p:nvSpPr>
        <p:spPr>
          <a:xfrm>
            <a:off x="1400850" y="3379262"/>
            <a:ext cx="7145217" cy="89554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solidFill>
                <a:srgbClr val="FF0000"/>
              </a:solidFill>
            </a:endParaRPr>
          </a:p>
        </p:txBody>
      </p:sp>
      <p:pic>
        <p:nvPicPr>
          <p:cNvPr id="8" name="Picture 12" descr="http://latex.codecogs.com/png.latex?%5CLARGE%20%5Cdpi%7B150%7D%20D%5E%7B%286%29%7D%20:=%20%5Clambda_5%20+%5Clambda_6-%5Clambda_4%20%5Cgeq%2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1577" y="2371150"/>
            <a:ext cx="4171950" cy="46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Gerade Verbindung mit Pfeil 15"/>
          <p:cNvCxnSpPr/>
          <p:nvPr/>
        </p:nvCxnSpPr>
        <p:spPr>
          <a:xfrm flipH="1" flipV="1">
            <a:off x="3993898" y="1026642"/>
            <a:ext cx="1155969" cy="46738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5309154" y="1365240"/>
            <a:ext cx="18913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 smtClean="0"/>
              <a:t>dimension</a:t>
            </a:r>
            <a:r>
              <a:rPr lang="de-CH" sz="2800" dirty="0" smtClean="0"/>
              <a:t> </a:t>
            </a:r>
            <a:endParaRPr lang="de-CH" sz="2800" dirty="0"/>
          </a:p>
        </p:txBody>
      </p:sp>
      <p:pic>
        <p:nvPicPr>
          <p:cNvPr id="8194" name="Picture 2" descr="http://latex.codecogs.com/png.latex?%5Chuge%20%5Cdpi%7B120%7D%20%5Cbinom%7B6%7D%7B3%7D%5C,=%5C,2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552" y="1220664"/>
            <a:ext cx="166687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feld 12"/>
          <p:cNvSpPr txBox="1"/>
          <p:nvPr/>
        </p:nvSpPr>
        <p:spPr>
          <a:xfrm>
            <a:off x="5149867" y="5508029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/>
              <a:t>w</a:t>
            </a:r>
            <a:r>
              <a:rPr lang="de-CH" sz="2800" dirty="0" err="1" smtClean="0"/>
              <a:t>ith</a:t>
            </a:r>
            <a:r>
              <a:rPr lang="de-CH" sz="2800" dirty="0" smtClean="0"/>
              <a:t> </a:t>
            </a:r>
            <a:r>
              <a:rPr lang="de-CH" sz="2800" dirty="0" err="1" smtClean="0"/>
              <a:t>A.Lopes</a:t>
            </a:r>
            <a:r>
              <a:rPr lang="de-CH" sz="2800" dirty="0" smtClean="0"/>
              <a:t> &amp; </a:t>
            </a:r>
            <a:r>
              <a:rPr lang="de-CH" sz="2800" dirty="0" err="1" smtClean="0"/>
              <a:t>D.Gross</a:t>
            </a:r>
            <a:endParaRPr lang="de-CH" sz="2800" dirty="0"/>
          </a:p>
        </p:txBody>
      </p:sp>
      <p:sp>
        <p:nvSpPr>
          <p:cNvPr id="15" name="Textfeld 14"/>
          <p:cNvSpPr txBox="1"/>
          <p:nvPr/>
        </p:nvSpPr>
        <p:spPr>
          <a:xfrm>
            <a:off x="1819127" y="4902079"/>
            <a:ext cx="18913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 smtClean="0"/>
              <a:t>pinning</a:t>
            </a:r>
            <a:r>
              <a:rPr lang="de-CH" sz="2800" dirty="0" smtClean="0"/>
              <a:t> </a:t>
            </a:r>
            <a:r>
              <a:rPr lang="de-CH" sz="2800" dirty="0" err="1" smtClean="0"/>
              <a:t>of</a:t>
            </a:r>
            <a:endParaRPr lang="de-CH" sz="2800" dirty="0"/>
          </a:p>
        </p:txBody>
      </p:sp>
      <p:pic>
        <p:nvPicPr>
          <p:cNvPr id="10244" name="Picture 4" descr="http://latex.codecogs.com/png.latex?%5Cdpi%7B200%7D%20%5CLARGE%20%5CRightarrow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907" y="5041296"/>
            <a:ext cx="485775" cy="31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6" name="Picture 6" descr="http://latex.codecogs.com/png.latex?%5Cdpi%7B150%7D%20%5CLARGE%20%7C%5CPsi_N%5Crangl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2023" y="4954138"/>
            <a:ext cx="733425" cy="4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feld 19"/>
          <p:cNvSpPr txBox="1"/>
          <p:nvPr/>
        </p:nvSpPr>
        <p:spPr>
          <a:xfrm>
            <a:off x="4766486" y="4889204"/>
            <a:ext cx="29767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/>
              <a:t>s</a:t>
            </a:r>
            <a:r>
              <a:rPr lang="de-CH" sz="2800" dirty="0" err="1" smtClean="0"/>
              <a:t>tructure</a:t>
            </a:r>
            <a:r>
              <a:rPr lang="de-CH" sz="2800" dirty="0" smtClean="0"/>
              <a:t> </a:t>
            </a:r>
            <a:r>
              <a:rPr lang="de-CH" sz="2800" dirty="0" err="1" smtClean="0"/>
              <a:t>of</a:t>
            </a:r>
            <a:endParaRPr lang="de-CH" sz="2800" dirty="0"/>
          </a:p>
        </p:txBody>
      </p:sp>
      <p:pic>
        <p:nvPicPr>
          <p:cNvPr id="10248" name="Picture 8" descr="http://latex.codecogs.com/png.latex?%5Cdpi%7B150%7D%20%5CLARGE%20%5Cvec%7B%5Clambda%7D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450" y="4923355"/>
            <a:ext cx="219075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1" name="Gerade Verbindung mit Pfeil 20"/>
          <p:cNvCxnSpPr/>
          <p:nvPr/>
        </p:nvCxnSpPr>
        <p:spPr>
          <a:xfrm flipV="1">
            <a:off x="3274202" y="5508029"/>
            <a:ext cx="894590" cy="100811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feld 23"/>
          <p:cNvSpPr txBox="1"/>
          <p:nvPr/>
        </p:nvSpPr>
        <p:spPr>
          <a:xfrm>
            <a:off x="2473809" y="6660157"/>
            <a:ext cx="56012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/>
              <a:t>s</a:t>
            </a:r>
            <a:r>
              <a:rPr lang="de-CH" sz="2800" dirty="0" err="1" smtClean="0"/>
              <a:t>table</a:t>
            </a:r>
            <a:r>
              <a:rPr lang="de-CH" sz="2800" dirty="0" smtClean="0"/>
              <a:t>!    </a:t>
            </a:r>
            <a:r>
              <a:rPr lang="de-CH" sz="2000" dirty="0" smtClean="0"/>
              <a:t>[CS, Phys. </a:t>
            </a:r>
            <a:r>
              <a:rPr lang="de-CH" sz="2000" dirty="0" err="1" smtClean="0"/>
              <a:t>Rev</a:t>
            </a:r>
            <a:r>
              <a:rPr lang="de-CH" sz="2000" dirty="0" smtClean="0"/>
              <a:t>. A 91, 022105 (2015)] </a:t>
            </a:r>
            <a:endParaRPr lang="en-GB" sz="2000" dirty="0"/>
          </a:p>
          <a:p>
            <a:endParaRPr lang="de-CH" sz="2800" dirty="0"/>
          </a:p>
        </p:txBody>
      </p:sp>
    </p:spTree>
    <p:extLst>
      <p:ext uri="{BB962C8B-B14F-4D97-AF65-F5344CB8AC3E}">
        <p14:creationId xmlns:p14="http://schemas.microsoft.com/office/powerpoint/2010/main" val="800420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19" grpId="0"/>
      <p:bldP spid="13" grpId="0"/>
      <p:bldP spid="15" grpId="0"/>
      <p:bldP spid="20" grpId="0"/>
      <p:bldP spid="2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851744" y="1259557"/>
            <a:ext cx="7428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200" u="sng" dirty="0" smtClean="0"/>
              <a:t>Generalized </a:t>
            </a:r>
            <a:r>
              <a:rPr lang="de-CH" sz="3200" u="sng" dirty="0" err="1" smtClean="0"/>
              <a:t>Hartree</a:t>
            </a:r>
            <a:r>
              <a:rPr lang="de-CH" sz="3200" u="sng" dirty="0" smtClean="0"/>
              <a:t>-Fock </a:t>
            </a:r>
            <a:r>
              <a:rPr lang="de-CH" sz="3200" u="sng" dirty="0" err="1" smtClean="0"/>
              <a:t>method</a:t>
            </a:r>
            <a:endParaRPr lang="de-CH" sz="3200" u="sng" dirty="0"/>
          </a:p>
        </p:txBody>
      </p:sp>
      <p:sp>
        <p:nvSpPr>
          <p:cNvPr id="3" name="Textfeld 2"/>
          <p:cNvSpPr txBox="1"/>
          <p:nvPr/>
        </p:nvSpPr>
        <p:spPr>
          <a:xfrm>
            <a:off x="2023075" y="2349262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/>
              <a:t>a</a:t>
            </a:r>
            <a:r>
              <a:rPr lang="de-CH" sz="2800" dirty="0" err="1" smtClean="0"/>
              <a:t>pproximate</a:t>
            </a:r>
            <a:r>
              <a:rPr lang="de-CH" sz="2800" dirty="0" smtClean="0"/>
              <a:t> </a:t>
            </a:r>
            <a:r>
              <a:rPr lang="de-CH" sz="2800" dirty="0" err="1" smtClean="0"/>
              <a:t>unknown</a:t>
            </a:r>
            <a:r>
              <a:rPr lang="de-CH" sz="2800" dirty="0" smtClean="0"/>
              <a:t> </a:t>
            </a:r>
            <a:r>
              <a:rPr lang="de-CH" sz="2800" dirty="0" err="1" smtClean="0"/>
              <a:t>ground</a:t>
            </a:r>
            <a:r>
              <a:rPr lang="de-CH" sz="2800" dirty="0" smtClean="0"/>
              <a:t> </a:t>
            </a:r>
            <a:r>
              <a:rPr lang="de-CH" sz="2800" dirty="0" err="1" smtClean="0"/>
              <a:t>state</a:t>
            </a:r>
            <a:endParaRPr lang="de-CH" sz="2800" dirty="0"/>
          </a:p>
        </p:txBody>
      </p:sp>
      <p:sp>
        <p:nvSpPr>
          <p:cNvPr id="6" name="Rechteck 5"/>
          <p:cNvSpPr/>
          <p:nvPr/>
        </p:nvSpPr>
        <p:spPr>
          <a:xfrm>
            <a:off x="1888251" y="2178824"/>
            <a:ext cx="6624735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310" y="3376557"/>
            <a:ext cx="6122124" cy="226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Gerade Verbindung mit Pfeil 8"/>
          <p:cNvCxnSpPr/>
          <p:nvPr/>
        </p:nvCxnSpPr>
        <p:spPr>
          <a:xfrm flipH="1" flipV="1">
            <a:off x="5610528" y="3913359"/>
            <a:ext cx="1757502" cy="44544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 flipV="1">
            <a:off x="4055662" y="4770655"/>
            <a:ext cx="576065" cy="111912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7481663" y="3709906"/>
            <a:ext cx="2101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 smtClean="0"/>
              <a:t>Hartree</a:t>
            </a:r>
            <a:r>
              <a:rPr lang="de-CH" sz="2800" dirty="0" smtClean="0"/>
              <a:t>-Fock</a:t>
            </a:r>
            <a:endParaRPr lang="de-CH" sz="2800" dirty="0"/>
          </a:p>
        </p:txBody>
      </p:sp>
      <p:pic>
        <p:nvPicPr>
          <p:cNvPr id="2054" name="Picture 6" descr="http://latex.codecogs.com/png.latex?%5CLARGE%20%5Cdpi%7B150%7D%20%7C%5CPsi_3%5Crang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1995" y="2401321"/>
            <a:ext cx="619125" cy="4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latex.codecogs.com/png.latex?%5CLARGE%20%5Cdpi%7B150%7D%20%7C%5CPsi_3%5Crangle%5C,=%5C,%7C1,2,3%5Crang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189" y="4351553"/>
            <a:ext cx="2476500" cy="4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latex.codecogs.com/png.latex?%5CLARGE%20%5Cdpi%7B150%7D%20%7C%5CPsi_3%5Crangle%5C,=%5C,%5Calpha%20%7C1,2,3%5Crangle%20+%5Cbeta%20%7C1,4,5%5Crangle%20+%5Cgamma%7C2,4,6%5Crangl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70" y="6455703"/>
            <a:ext cx="6562725" cy="4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feld 17"/>
          <p:cNvSpPr txBox="1"/>
          <p:nvPr/>
        </p:nvSpPr>
        <p:spPr>
          <a:xfrm>
            <a:off x="1180870" y="5837415"/>
            <a:ext cx="2677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/>
              <a:t>m</a:t>
            </a:r>
            <a:r>
              <a:rPr lang="de-CH" sz="2800" dirty="0" err="1" smtClean="0"/>
              <a:t>uch</a:t>
            </a:r>
            <a:r>
              <a:rPr lang="de-CH" sz="2800" dirty="0" smtClean="0"/>
              <a:t> </a:t>
            </a:r>
            <a:r>
              <a:rPr lang="de-CH" sz="2800" dirty="0" err="1" smtClean="0"/>
              <a:t>better</a:t>
            </a:r>
            <a:r>
              <a:rPr lang="de-CH" sz="2800" dirty="0" smtClean="0"/>
              <a:t>:</a:t>
            </a:r>
            <a:endParaRPr lang="de-CH" sz="2800" dirty="0"/>
          </a:p>
        </p:txBody>
      </p:sp>
      <p:sp>
        <p:nvSpPr>
          <p:cNvPr id="13" name="Textfeld 12"/>
          <p:cNvSpPr txBox="1"/>
          <p:nvPr/>
        </p:nvSpPr>
        <p:spPr>
          <a:xfrm>
            <a:off x="369611" y="228245"/>
            <a:ext cx="5890984" cy="77965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400" u="sng" kern="0" dirty="0">
                <a:solidFill>
                  <a:srgbClr val="0000FF"/>
                </a:solidFill>
                <a:ea typeface="Lucida Sans Unicode" pitchFamily="2"/>
                <a:cs typeface="Tahoma" pitchFamily="2"/>
              </a:rPr>
              <a:t>4</a:t>
            </a:r>
            <a:r>
              <a:rPr lang="de-DE" sz="4400" b="0" i="0" u="sng" strike="noStrike" kern="1200" cap="none" spc="0" baseline="0" dirty="0" smtClean="0">
                <a:solidFill>
                  <a:srgbClr val="0000FF"/>
                </a:solidFill>
                <a:uFillTx/>
                <a:ea typeface="Lucida Sans Unicode" pitchFamily="2"/>
                <a:cs typeface="Tahoma" pitchFamily="2"/>
              </a:rPr>
              <a:t>)Projects</a:t>
            </a:r>
            <a:endParaRPr lang="de-DE" sz="4400" b="0" i="0" u="sng" strike="noStrike" kern="1200" cap="none" spc="0" baseline="0" dirty="0">
              <a:solidFill>
                <a:srgbClr val="0000FF"/>
              </a:solidFill>
              <a:uFillTx/>
              <a:ea typeface="Lucida Sans Unicode" pitchFamily="2"/>
              <a:cs typeface="Tahoma" pitchFamily="2"/>
            </a:endParaRPr>
          </a:p>
        </p:txBody>
      </p:sp>
      <p:pic>
        <p:nvPicPr>
          <p:cNvPr id="15" name="Picture 2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570574" y="1461985"/>
            <a:ext cx="168843" cy="1799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006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992162" y="446067"/>
            <a:ext cx="3810023" cy="63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527" u="sng" dirty="0"/>
              <a:t>Numerical quality?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62" y="1475581"/>
            <a:ext cx="4340126" cy="316829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070" y="375708"/>
            <a:ext cx="2857517" cy="4233360"/>
          </a:xfrm>
          <a:prstGeom prst="rect">
            <a:avLst/>
          </a:prstGeom>
        </p:spPr>
      </p:pic>
      <p:pic>
        <p:nvPicPr>
          <p:cNvPr id="1030" name="Picture 6" descr="http://latex.codecogs.com/png.latex?%5Cdpi%7B200%7D%20%5Clarge%20%5CDelta%20E%20%5C%2C%5C%2C%5Cleq%20%5C%2C%5C%2CC%5C%2C%5C%2C%5C%2CD%28%5Cvec%7B%5Clambda%7D%2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8203" y="5582443"/>
            <a:ext cx="2897875" cy="514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latex.codecogs.com/png.latex?%5Cdpi%7B200%7D%20%5Clarge%20%5Cfrac%7B%5CDelta%20E%7D%7BE_%7Bcorr%7D%7D%20%5C%2C%5C%2C%5Cleq%20%5C%2C%5C%2C%5Ctilde%7BC%7D%5C%2C%5C%2C%5C%2C%5Cfrac%7BD%28%5Cvec%7B%5Clambda%7D%29%7D%7BS%28%5Cvec%7B%5Clambda%7D%29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193" y="5256957"/>
            <a:ext cx="3212862" cy="116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latex.codecogs.com/png.latex?%5Cdpi%7B200%7D%20%5Clarge%20%5C%2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943" y="5682189"/>
            <a:ext cx="293987" cy="314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hteck 6"/>
          <p:cNvSpPr/>
          <p:nvPr/>
        </p:nvSpPr>
        <p:spPr>
          <a:xfrm>
            <a:off x="612754" y="5106287"/>
            <a:ext cx="8969430" cy="159197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solidFill>
                <a:srgbClr val="FF0000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3258325" y="6910517"/>
            <a:ext cx="36782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000" dirty="0" smtClean="0"/>
              <a:t>[CS, </a:t>
            </a:r>
            <a:r>
              <a:rPr lang="de-CH" sz="2000" dirty="0" err="1" smtClean="0"/>
              <a:t>C.Benavides-Riveros</a:t>
            </a:r>
            <a:r>
              <a:rPr lang="de-CH" sz="2000" dirty="0"/>
              <a:t> </a:t>
            </a:r>
            <a:r>
              <a:rPr lang="de-CH" sz="2000" dirty="0" smtClean="0"/>
              <a:t>(2016)]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256520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05557" y="1213445"/>
            <a:ext cx="168843" cy="17991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feld 5"/>
          <p:cNvSpPr txBox="1"/>
          <p:nvPr/>
        </p:nvSpPr>
        <p:spPr>
          <a:xfrm>
            <a:off x="1744520" y="877519"/>
            <a:ext cx="52835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CH" sz="2800" dirty="0" smtClean="0"/>
              <a:t>Quantum Chemistry:  </a:t>
            </a:r>
            <a:r>
              <a:rPr lang="de-CH" sz="2800" dirty="0" err="1" smtClean="0"/>
              <a:t>atoms</a:t>
            </a:r>
            <a:endParaRPr lang="de-CH" dirty="0"/>
          </a:p>
        </p:txBody>
      </p:sp>
      <p:pic>
        <p:nvPicPr>
          <p:cNvPr id="7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90839" y="3000945"/>
            <a:ext cx="168843" cy="17991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feld 7"/>
          <p:cNvSpPr txBox="1"/>
          <p:nvPr/>
        </p:nvSpPr>
        <p:spPr>
          <a:xfrm>
            <a:off x="1744519" y="2612222"/>
            <a:ext cx="525239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CH" sz="2800" dirty="0" err="1"/>
              <a:t>p</a:t>
            </a:r>
            <a:r>
              <a:rPr lang="de-CH" sz="2800" dirty="0" err="1" smtClean="0"/>
              <a:t>hysical</a:t>
            </a:r>
            <a:r>
              <a:rPr lang="de-CH" sz="2800" dirty="0" smtClean="0"/>
              <a:t> &amp; </a:t>
            </a:r>
            <a:r>
              <a:rPr lang="de-CH" sz="2800" dirty="0" err="1" smtClean="0"/>
              <a:t>mathematical</a:t>
            </a:r>
            <a:r>
              <a:rPr lang="de-CH" sz="2800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de-CH" sz="2800" dirty="0" err="1"/>
              <a:t>i</a:t>
            </a:r>
            <a:r>
              <a:rPr lang="de-CH" sz="2800" dirty="0" err="1" smtClean="0"/>
              <a:t>ntuition</a:t>
            </a:r>
            <a:r>
              <a:rPr lang="de-CH" sz="2800" dirty="0" smtClean="0"/>
              <a:t> </a:t>
            </a:r>
            <a:r>
              <a:rPr lang="de-CH" sz="2800" dirty="0" err="1" smtClean="0"/>
              <a:t>for</a:t>
            </a:r>
            <a:r>
              <a:rPr lang="de-CH" sz="2800" dirty="0" smtClean="0"/>
              <a:t> </a:t>
            </a:r>
            <a:r>
              <a:rPr lang="de-CH" sz="2800" dirty="0" err="1" smtClean="0"/>
              <a:t>quasipinning</a:t>
            </a:r>
            <a:endParaRPr lang="de-CH" sz="2800" dirty="0" smtClean="0"/>
          </a:p>
          <a:p>
            <a:pPr>
              <a:lnSpc>
                <a:spcPct val="150000"/>
              </a:lnSpc>
            </a:pPr>
            <a:r>
              <a:rPr lang="de-CH" sz="2800" dirty="0" err="1">
                <a:solidFill>
                  <a:srgbClr val="FF0000"/>
                </a:solidFill>
              </a:rPr>
              <a:t>m</a:t>
            </a:r>
            <a:r>
              <a:rPr lang="de-CH" sz="2800" dirty="0" err="1" smtClean="0">
                <a:solidFill>
                  <a:srgbClr val="FF0000"/>
                </a:solidFill>
              </a:rPr>
              <a:t>echanism</a:t>
            </a:r>
            <a:r>
              <a:rPr lang="de-CH" sz="2800" dirty="0" smtClean="0">
                <a:solidFill>
                  <a:srgbClr val="FF0000"/>
                </a:solidFill>
              </a:rPr>
              <a:t>  </a:t>
            </a:r>
            <a:r>
              <a:rPr lang="de-CH" sz="2800" dirty="0" err="1" smtClean="0">
                <a:solidFill>
                  <a:srgbClr val="FF0000"/>
                </a:solidFill>
              </a:rPr>
              <a:t>behind</a:t>
            </a:r>
            <a:r>
              <a:rPr lang="de-CH" sz="2800" dirty="0" smtClean="0">
                <a:solidFill>
                  <a:srgbClr val="FF0000"/>
                </a:solidFill>
              </a:rPr>
              <a:t> </a:t>
            </a:r>
            <a:r>
              <a:rPr lang="de-CH" sz="2800" dirty="0" err="1" smtClean="0">
                <a:solidFill>
                  <a:srgbClr val="FF0000"/>
                </a:solidFill>
              </a:rPr>
              <a:t>it</a:t>
            </a:r>
            <a:endParaRPr lang="de-CH" dirty="0">
              <a:solidFill>
                <a:srgbClr val="FF0000"/>
              </a:solidFill>
            </a:endParaRPr>
          </a:p>
        </p:txBody>
      </p:sp>
      <p:sp>
        <p:nvSpPr>
          <p:cNvPr id="10" name="Gerade Verbindung 18"/>
          <p:cNvSpPr/>
          <p:nvPr/>
        </p:nvSpPr>
        <p:spPr>
          <a:xfrm>
            <a:off x="8705219" y="4853932"/>
            <a:ext cx="899998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35999">
            <a:solidFill>
              <a:srgbClr val="000000"/>
            </a:solidFill>
            <a:prstDash val="solid"/>
          </a:ln>
        </p:spPr>
        <p:txBody>
          <a:bodyPr vert="horz" wrap="square" lIns="107999" tIns="63002" rIns="107999" bIns="63002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1" name="Gerade Verbindung 19"/>
          <p:cNvSpPr/>
          <p:nvPr/>
        </p:nvSpPr>
        <p:spPr>
          <a:xfrm>
            <a:off x="8700561" y="4379819"/>
            <a:ext cx="899998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35999">
            <a:solidFill>
              <a:srgbClr val="000000"/>
            </a:solidFill>
            <a:prstDash val="solid"/>
          </a:ln>
        </p:spPr>
        <p:txBody>
          <a:bodyPr vert="horz" wrap="square" lIns="107999" tIns="63002" rIns="107999" bIns="63002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5" name="Freihandform 14"/>
          <p:cNvSpPr/>
          <p:nvPr/>
        </p:nvSpPr>
        <p:spPr>
          <a:xfrm>
            <a:off x="9065217" y="4763932"/>
            <a:ext cx="179999" cy="17999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abs f3"/>
              <a:gd name="f9" fmla="abs f4"/>
              <a:gd name="f10" fmla="abs f5"/>
              <a:gd name="f11" fmla="+- 2700000 f1 0"/>
              <a:gd name="f12" fmla="?: f8 f3 1"/>
              <a:gd name="f13" fmla="?: f9 f4 1"/>
              <a:gd name="f14" fmla="?: f10 f5 1"/>
              <a:gd name="f15" fmla="+- f11 0 f1"/>
              <a:gd name="f16" fmla="*/ f12 1 21600"/>
              <a:gd name="f17" fmla="*/ f13 1 21600"/>
              <a:gd name="f18" fmla="*/ 21600 f12 1"/>
              <a:gd name="f19" fmla="*/ 21600 f13 1"/>
              <a:gd name="f20" fmla="+- f15 f1 0"/>
              <a:gd name="f21" fmla="min f17 f16"/>
              <a:gd name="f22" fmla="*/ f18 1 f14"/>
              <a:gd name="f23" fmla="*/ f19 1 f14"/>
              <a:gd name="f24" fmla="*/ f20 f7 1"/>
              <a:gd name="f25" fmla="val f22"/>
              <a:gd name="f26" fmla="val f23"/>
              <a:gd name="f27" fmla="*/ f24 1 f0"/>
              <a:gd name="f28" fmla="*/ f6 f21 1"/>
              <a:gd name="f29" fmla="+- f26 0 f6"/>
              <a:gd name="f30" fmla="+- f25 0 f6"/>
              <a:gd name="f31" fmla="+- 0 0 f27"/>
              <a:gd name="f32" fmla="*/ f29 1 2"/>
              <a:gd name="f33" fmla="*/ f30 1 2"/>
              <a:gd name="f34" fmla="+- 0 0 f31"/>
              <a:gd name="f35" fmla="+- f6 f32 0"/>
              <a:gd name="f36" fmla="+- f6 f33 0"/>
              <a:gd name="f37" fmla="*/ f34 f0 1"/>
              <a:gd name="f38" fmla="*/ f33 f21 1"/>
              <a:gd name="f39" fmla="*/ f32 f21 1"/>
              <a:gd name="f40" fmla="*/ f37 1 f7"/>
              <a:gd name="f41" fmla="*/ f35 f21 1"/>
              <a:gd name="f42" fmla="+- f40 0 f1"/>
              <a:gd name="f43" fmla="cos 1 f42"/>
              <a:gd name="f44" fmla="sin 1 f42"/>
              <a:gd name="f45" fmla="+- 0 0 f43"/>
              <a:gd name="f46" fmla="+- 0 0 f44"/>
              <a:gd name="f47" fmla="+- 0 0 f45"/>
              <a:gd name="f48" fmla="+- 0 0 f46"/>
              <a:gd name="f49" fmla="val f47"/>
              <a:gd name="f50" fmla="val f48"/>
              <a:gd name="f51" fmla="*/ f49 f33 1"/>
              <a:gd name="f52" fmla="*/ f50 f32 1"/>
              <a:gd name="f53" fmla="+- f36 0 f51"/>
              <a:gd name="f54" fmla="+- f36 f51 0"/>
              <a:gd name="f55" fmla="+- f35 0 f52"/>
              <a:gd name="f56" fmla="+- f35 f52 0"/>
              <a:gd name="f57" fmla="*/ f53 f21 1"/>
              <a:gd name="f58" fmla="*/ f55 f21 1"/>
              <a:gd name="f59" fmla="*/ f54 f21 1"/>
              <a:gd name="f60" fmla="*/ f56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58" r="f59" b="f60"/>
            <a:pathLst>
              <a:path>
                <a:moveTo>
                  <a:pt x="f28" y="f41"/>
                </a:moveTo>
                <a:arcTo wR="f38" hR="f39" stAng="f0" swAng="f1"/>
                <a:arcTo wR="f38" hR="f39" stAng="f2" swAng="f1"/>
                <a:arcTo wR="f38" hR="f39" stAng="f6" swAng="f1"/>
                <a:arcTo wR="f38" hR="f39" stAng="f1" swAng="f1"/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7" name="Freihandform 16"/>
          <p:cNvSpPr/>
          <p:nvPr/>
        </p:nvSpPr>
        <p:spPr>
          <a:xfrm>
            <a:off x="9072910" y="4289819"/>
            <a:ext cx="179999" cy="17999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abs f3"/>
              <a:gd name="f9" fmla="abs f4"/>
              <a:gd name="f10" fmla="abs f5"/>
              <a:gd name="f11" fmla="+- 2700000 f1 0"/>
              <a:gd name="f12" fmla="?: f8 f3 1"/>
              <a:gd name="f13" fmla="?: f9 f4 1"/>
              <a:gd name="f14" fmla="?: f10 f5 1"/>
              <a:gd name="f15" fmla="+- f11 0 f1"/>
              <a:gd name="f16" fmla="*/ f12 1 21600"/>
              <a:gd name="f17" fmla="*/ f13 1 21600"/>
              <a:gd name="f18" fmla="*/ 21600 f12 1"/>
              <a:gd name="f19" fmla="*/ 21600 f13 1"/>
              <a:gd name="f20" fmla="+- f15 f1 0"/>
              <a:gd name="f21" fmla="min f17 f16"/>
              <a:gd name="f22" fmla="*/ f18 1 f14"/>
              <a:gd name="f23" fmla="*/ f19 1 f14"/>
              <a:gd name="f24" fmla="*/ f20 f7 1"/>
              <a:gd name="f25" fmla="val f22"/>
              <a:gd name="f26" fmla="val f23"/>
              <a:gd name="f27" fmla="*/ f24 1 f0"/>
              <a:gd name="f28" fmla="*/ f6 f21 1"/>
              <a:gd name="f29" fmla="+- f26 0 f6"/>
              <a:gd name="f30" fmla="+- f25 0 f6"/>
              <a:gd name="f31" fmla="+- 0 0 f27"/>
              <a:gd name="f32" fmla="*/ f29 1 2"/>
              <a:gd name="f33" fmla="*/ f30 1 2"/>
              <a:gd name="f34" fmla="+- 0 0 f31"/>
              <a:gd name="f35" fmla="+- f6 f32 0"/>
              <a:gd name="f36" fmla="+- f6 f33 0"/>
              <a:gd name="f37" fmla="*/ f34 f0 1"/>
              <a:gd name="f38" fmla="*/ f33 f21 1"/>
              <a:gd name="f39" fmla="*/ f32 f21 1"/>
              <a:gd name="f40" fmla="*/ f37 1 f7"/>
              <a:gd name="f41" fmla="*/ f35 f21 1"/>
              <a:gd name="f42" fmla="+- f40 0 f1"/>
              <a:gd name="f43" fmla="cos 1 f42"/>
              <a:gd name="f44" fmla="sin 1 f42"/>
              <a:gd name="f45" fmla="+- 0 0 f43"/>
              <a:gd name="f46" fmla="+- 0 0 f44"/>
              <a:gd name="f47" fmla="+- 0 0 f45"/>
              <a:gd name="f48" fmla="+- 0 0 f46"/>
              <a:gd name="f49" fmla="val f47"/>
              <a:gd name="f50" fmla="val f48"/>
              <a:gd name="f51" fmla="*/ f49 f33 1"/>
              <a:gd name="f52" fmla="*/ f50 f32 1"/>
              <a:gd name="f53" fmla="+- f36 0 f51"/>
              <a:gd name="f54" fmla="+- f36 f51 0"/>
              <a:gd name="f55" fmla="+- f35 0 f52"/>
              <a:gd name="f56" fmla="+- f35 f52 0"/>
              <a:gd name="f57" fmla="*/ f53 f21 1"/>
              <a:gd name="f58" fmla="*/ f55 f21 1"/>
              <a:gd name="f59" fmla="*/ f54 f21 1"/>
              <a:gd name="f60" fmla="*/ f56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58" r="f59" b="f60"/>
            <a:pathLst>
              <a:path>
                <a:moveTo>
                  <a:pt x="f28" y="f41"/>
                </a:moveTo>
                <a:arcTo wR="f38" hR="f39" stAng="f0" swAng="f1"/>
                <a:arcTo wR="f38" hR="f39" stAng="f2" swAng="f1"/>
                <a:arcTo wR="f38" hR="f39" stAng="f6" swAng="f1"/>
                <a:arcTo wR="f38" hR="f39" stAng="f1" swAng="f1"/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26" name="Gerade Verbindung 19"/>
          <p:cNvSpPr/>
          <p:nvPr/>
        </p:nvSpPr>
        <p:spPr>
          <a:xfrm>
            <a:off x="8663491" y="3138208"/>
            <a:ext cx="899998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35999">
            <a:solidFill>
              <a:srgbClr val="000000"/>
            </a:solidFill>
            <a:prstDash val="solid"/>
          </a:ln>
        </p:spPr>
        <p:txBody>
          <a:bodyPr vert="horz" wrap="square" lIns="107999" tIns="63002" rIns="107999" bIns="63002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27" name="Gerade Verbindung 18"/>
          <p:cNvSpPr/>
          <p:nvPr/>
        </p:nvSpPr>
        <p:spPr>
          <a:xfrm>
            <a:off x="8705219" y="5529815"/>
            <a:ext cx="899998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35999">
            <a:solidFill>
              <a:srgbClr val="000000"/>
            </a:solidFill>
            <a:prstDash val="solid"/>
          </a:ln>
        </p:spPr>
        <p:txBody>
          <a:bodyPr vert="horz" wrap="square" lIns="107999" tIns="63002" rIns="107999" bIns="63002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28" name="Freihandform 27"/>
          <p:cNvSpPr/>
          <p:nvPr/>
        </p:nvSpPr>
        <p:spPr>
          <a:xfrm>
            <a:off x="9065217" y="5439815"/>
            <a:ext cx="179999" cy="17999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abs f3"/>
              <a:gd name="f9" fmla="abs f4"/>
              <a:gd name="f10" fmla="abs f5"/>
              <a:gd name="f11" fmla="+- 2700000 f1 0"/>
              <a:gd name="f12" fmla="?: f8 f3 1"/>
              <a:gd name="f13" fmla="?: f9 f4 1"/>
              <a:gd name="f14" fmla="?: f10 f5 1"/>
              <a:gd name="f15" fmla="+- f11 0 f1"/>
              <a:gd name="f16" fmla="*/ f12 1 21600"/>
              <a:gd name="f17" fmla="*/ f13 1 21600"/>
              <a:gd name="f18" fmla="*/ 21600 f12 1"/>
              <a:gd name="f19" fmla="*/ 21600 f13 1"/>
              <a:gd name="f20" fmla="+- f15 f1 0"/>
              <a:gd name="f21" fmla="min f17 f16"/>
              <a:gd name="f22" fmla="*/ f18 1 f14"/>
              <a:gd name="f23" fmla="*/ f19 1 f14"/>
              <a:gd name="f24" fmla="*/ f20 f7 1"/>
              <a:gd name="f25" fmla="val f22"/>
              <a:gd name="f26" fmla="val f23"/>
              <a:gd name="f27" fmla="*/ f24 1 f0"/>
              <a:gd name="f28" fmla="*/ f6 f21 1"/>
              <a:gd name="f29" fmla="+- f26 0 f6"/>
              <a:gd name="f30" fmla="+- f25 0 f6"/>
              <a:gd name="f31" fmla="+- 0 0 f27"/>
              <a:gd name="f32" fmla="*/ f29 1 2"/>
              <a:gd name="f33" fmla="*/ f30 1 2"/>
              <a:gd name="f34" fmla="+- 0 0 f31"/>
              <a:gd name="f35" fmla="+- f6 f32 0"/>
              <a:gd name="f36" fmla="+- f6 f33 0"/>
              <a:gd name="f37" fmla="*/ f34 f0 1"/>
              <a:gd name="f38" fmla="*/ f33 f21 1"/>
              <a:gd name="f39" fmla="*/ f32 f21 1"/>
              <a:gd name="f40" fmla="*/ f37 1 f7"/>
              <a:gd name="f41" fmla="*/ f35 f21 1"/>
              <a:gd name="f42" fmla="+- f40 0 f1"/>
              <a:gd name="f43" fmla="cos 1 f42"/>
              <a:gd name="f44" fmla="sin 1 f42"/>
              <a:gd name="f45" fmla="+- 0 0 f43"/>
              <a:gd name="f46" fmla="+- 0 0 f44"/>
              <a:gd name="f47" fmla="+- 0 0 f45"/>
              <a:gd name="f48" fmla="+- 0 0 f46"/>
              <a:gd name="f49" fmla="val f47"/>
              <a:gd name="f50" fmla="val f48"/>
              <a:gd name="f51" fmla="*/ f49 f33 1"/>
              <a:gd name="f52" fmla="*/ f50 f32 1"/>
              <a:gd name="f53" fmla="+- f36 0 f51"/>
              <a:gd name="f54" fmla="+- f36 f51 0"/>
              <a:gd name="f55" fmla="+- f35 0 f52"/>
              <a:gd name="f56" fmla="+- f35 f52 0"/>
              <a:gd name="f57" fmla="*/ f53 f21 1"/>
              <a:gd name="f58" fmla="*/ f55 f21 1"/>
              <a:gd name="f59" fmla="*/ f54 f21 1"/>
              <a:gd name="f60" fmla="*/ f56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58" r="f59" b="f60"/>
            <a:pathLst>
              <a:path>
                <a:moveTo>
                  <a:pt x="f28" y="f41"/>
                </a:moveTo>
                <a:arcTo wR="f38" hR="f39" stAng="f0" swAng="f1"/>
                <a:arcTo wR="f38" hR="f39" stAng="f2" swAng="f1"/>
                <a:arcTo wR="f38" hR="f39" stAng="f6" swAng="f1"/>
                <a:arcTo wR="f38" hR="f39" stAng="f1" swAng="f1"/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0" name="Runde Klammer links 29"/>
          <p:cNvSpPr/>
          <p:nvPr/>
        </p:nvSpPr>
        <p:spPr>
          <a:xfrm>
            <a:off x="8329102" y="3183292"/>
            <a:ext cx="216024" cy="1152128"/>
          </a:xfrm>
          <a:prstGeom prst="leftBracket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31" name="Gerade Verbindung 19"/>
          <p:cNvSpPr/>
          <p:nvPr/>
        </p:nvSpPr>
        <p:spPr>
          <a:xfrm>
            <a:off x="8663491" y="2612222"/>
            <a:ext cx="899998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35999">
            <a:solidFill>
              <a:srgbClr val="000000"/>
            </a:solidFill>
            <a:prstDash val="solid"/>
          </a:ln>
        </p:spPr>
        <p:txBody>
          <a:bodyPr vert="horz" wrap="square" lIns="107999" tIns="63002" rIns="107999" bIns="63002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7014242" y="3085233"/>
            <a:ext cx="14228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2800" dirty="0" smtClean="0">
                <a:solidFill>
                  <a:srgbClr val="FF0000"/>
                </a:solidFill>
              </a:rPr>
              <a:t>HOMO-</a:t>
            </a:r>
          </a:p>
          <a:p>
            <a:pPr algn="ctr"/>
            <a:r>
              <a:rPr lang="de-CH" sz="2800" dirty="0" smtClean="0">
                <a:solidFill>
                  <a:srgbClr val="FF0000"/>
                </a:solidFill>
              </a:rPr>
              <a:t>LUMO-</a:t>
            </a:r>
          </a:p>
          <a:p>
            <a:pPr algn="ctr"/>
            <a:r>
              <a:rPr lang="de-CH" sz="2800" dirty="0" err="1" smtClean="0">
                <a:solidFill>
                  <a:srgbClr val="FF0000"/>
                </a:solidFill>
              </a:rPr>
              <a:t>gap</a:t>
            </a:r>
            <a:endParaRPr lang="de-CH" dirty="0">
              <a:solidFill>
                <a:srgbClr val="FF0000"/>
              </a:solidFill>
            </a:endParaRPr>
          </a:p>
        </p:txBody>
      </p:sp>
      <p:pic>
        <p:nvPicPr>
          <p:cNvPr id="33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97823" y="5223305"/>
            <a:ext cx="168843" cy="179917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Textfeld 33"/>
          <p:cNvSpPr txBox="1"/>
          <p:nvPr/>
        </p:nvSpPr>
        <p:spPr>
          <a:xfrm>
            <a:off x="1744520" y="4943931"/>
            <a:ext cx="44237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CH" sz="2800" dirty="0" err="1"/>
              <a:t>s</a:t>
            </a:r>
            <a:r>
              <a:rPr lang="de-CH" sz="2800" dirty="0" err="1" smtClean="0"/>
              <a:t>trongly</a:t>
            </a:r>
            <a:r>
              <a:rPr lang="de-CH" sz="2800" dirty="0" smtClean="0"/>
              <a:t> </a:t>
            </a:r>
            <a:r>
              <a:rPr lang="de-CH" sz="2800" dirty="0" err="1" smtClean="0"/>
              <a:t>correlated</a:t>
            </a:r>
            <a:r>
              <a:rPr lang="de-CH" sz="2800" dirty="0" smtClean="0"/>
              <a:t> </a:t>
            </a:r>
            <a:r>
              <a:rPr lang="de-CH" sz="2800" dirty="0" err="1" smtClean="0"/>
              <a:t>fermions</a:t>
            </a:r>
            <a:endParaRPr lang="de-CH" sz="2800" dirty="0" smtClean="0"/>
          </a:p>
        </p:txBody>
      </p:sp>
      <p:sp>
        <p:nvSpPr>
          <p:cNvPr id="29" name="Textfeld 28"/>
          <p:cNvSpPr txBox="1"/>
          <p:nvPr/>
        </p:nvSpPr>
        <p:spPr>
          <a:xfrm>
            <a:off x="1964343" y="1533439"/>
            <a:ext cx="63407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CH" sz="2800" dirty="0" err="1" smtClean="0"/>
              <a:t>numerical</a:t>
            </a:r>
            <a:r>
              <a:rPr lang="de-CH" sz="2800" dirty="0" smtClean="0"/>
              <a:t> </a:t>
            </a:r>
            <a:r>
              <a:rPr lang="de-CH" sz="2800" dirty="0" err="1" smtClean="0"/>
              <a:t>tools</a:t>
            </a:r>
            <a:r>
              <a:rPr lang="de-CH" sz="2800" dirty="0" smtClean="0"/>
              <a:t>: </a:t>
            </a:r>
            <a:r>
              <a:rPr lang="de-CH" sz="2800" dirty="0" err="1" smtClean="0"/>
              <a:t>configuration</a:t>
            </a:r>
            <a:r>
              <a:rPr lang="de-CH" sz="2800" dirty="0" smtClean="0"/>
              <a:t> </a:t>
            </a:r>
            <a:r>
              <a:rPr lang="de-CH" sz="2800" dirty="0" err="1" smtClean="0"/>
              <a:t>interaction</a:t>
            </a:r>
            <a:endParaRPr lang="de-CH" dirty="0"/>
          </a:p>
        </p:txBody>
      </p:sp>
      <p:sp>
        <p:nvSpPr>
          <p:cNvPr id="36" name="Textfeld 35"/>
          <p:cNvSpPr txBox="1"/>
          <p:nvPr/>
        </p:nvSpPr>
        <p:spPr>
          <a:xfrm>
            <a:off x="2081762" y="5715358"/>
            <a:ext cx="49324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CH" sz="2800" dirty="0" err="1"/>
              <a:t>f</a:t>
            </a:r>
            <a:r>
              <a:rPr lang="de-CH" sz="2800" dirty="0" err="1" smtClean="0"/>
              <a:t>ractional</a:t>
            </a:r>
            <a:r>
              <a:rPr lang="de-CH" sz="2800" dirty="0" smtClean="0"/>
              <a:t> </a:t>
            </a:r>
            <a:r>
              <a:rPr lang="de-CH" sz="2800" dirty="0" err="1" smtClean="0"/>
              <a:t>quantum</a:t>
            </a:r>
            <a:r>
              <a:rPr lang="de-CH" sz="2800" dirty="0" smtClean="0"/>
              <a:t> Hall </a:t>
            </a:r>
            <a:r>
              <a:rPr lang="de-CH" sz="2800" dirty="0" err="1" smtClean="0"/>
              <a:t>states</a:t>
            </a:r>
            <a:endParaRPr lang="de-CH" sz="2800" dirty="0" smtClean="0"/>
          </a:p>
        </p:txBody>
      </p:sp>
    </p:spTree>
    <p:extLst>
      <p:ext uri="{BB962C8B-B14F-4D97-AF65-F5344CB8AC3E}">
        <p14:creationId xmlns:p14="http://schemas.microsoft.com/office/powerpoint/2010/main" val="2549699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 animBg="1"/>
      <p:bldP spid="15" grpId="0" animBg="1"/>
      <p:bldP spid="17" grpId="0" animBg="1"/>
      <p:bldP spid="26" grpId="0" animBg="1"/>
      <p:bldP spid="27" grpId="0" animBg="1"/>
      <p:bldP spid="28" grpId="0" animBg="1"/>
      <p:bldP spid="30" grpId="0" animBg="1"/>
      <p:bldP spid="31" grpId="0" animBg="1"/>
      <p:bldP spid="32" grpId="0"/>
      <p:bldP spid="34" grpId="0"/>
      <p:bldP spid="29" grpId="0"/>
      <p:bldP spid="3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976981" y="971525"/>
            <a:ext cx="168843" cy="17991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feld 2"/>
          <p:cNvSpPr txBox="1"/>
          <p:nvPr/>
        </p:nvSpPr>
        <p:spPr>
          <a:xfrm>
            <a:off x="1511920" y="602193"/>
            <a:ext cx="24316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CH" sz="2800" dirty="0" smtClean="0"/>
              <a:t>Experiments</a:t>
            </a:r>
            <a:endParaRPr lang="de-CH" dirty="0"/>
          </a:p>
        </p:txBody>
      </p:sp>
      <p:sp>
        <p:nvSpPr>
          <p:cNvPr id="4" name="Textfeld 3"/>
          <p:cNvSpPr txBox="1"/>
          <p:nvPr/>
        </p:nvSpPr>
        <p:spPr>
          <a:xfrm>
            <a:off x="2232000" y="1340857"/>
            <a:ext cx="39604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CH" sz="2800" dirty="0" err="1"/>
              <a:t>m</a:t>
            </a:r>
            <a:r>
              <a:rPr lang="de-CH" sz="2800" dirty="0" err="1" smtClean="0"/>
              <a:t>easure</a:t>
            </a:r>
            <a:r>
              <a:rPr lang="de-CH" sz="2800" dirty="0" smtClean="0"/>
              <a:t> (quasi)</a:t>
            </a:r>
            <a:r>
              <a:rPr lang="de-CH" sz="2800" dirty="0" err="1" smtClean="0"/>
              <a:t>pinning</a:t>
            </a:r>
            <a:endParaRPr lang="de-CH" dirty="0"/>
          </a:p>
        </p:txBody>
      </p:sp>
      <p:sp>
        <p:nvSpPr>
          <p:cNvPr id="5" name="Textfeld 4"/>
          <p:cNvSpPr txBox="1"/>
          <p:nvPr/>
        </p:nvSpPr>
        <p:spPr>
          <a:xfrm>
            <a:off x="1646460" y="2499957"/>
            <a:ext cx="51651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CH" sz="2800" dirty="0" smtClean="0"/>
              <a:t>a) </a:t>
            </a:r>
            <a:r>
              <a:rPr lang="de-CH" sz="2800" dirty="0" err="1"/>
              <a:t>m</a:t>
            </a:r>
            <a:r>
              <a:rPr lang="de-CH" sz="2800" dirty="0" err="1" smtClean="0"/>
              <a:t>easure</a:t>
            </a:r>
            <a:r>
              <a:rPr lang="de-CH" sz="2800" dirty="0" smtClean="0"/>
              <a:t> </a:t>
            </a:r>
            <a:r>
              <a:rPr lang="de-CH" sz="2800" dirty="0" err="1" smtClean="0"/>
              <a:t>occupation</a:t>
            </a:r>
            <a:r>
              <a:rPr lang="de-CH" sz="2800" dirty="0" smtClean="0"/>
              <a:t> </a:t>
            </a:r>
            <a:r>
              <a:rPr lang="de-CH" sz="2800" dirty="0" err="1" smtClean="0"/>
              <a:t>numbers</a:t>
            </a:r>
            <a:endParaRPr lang="de-CH" dirty="0"/>
          </a:p>
        </p:txBody>
      </p:sp>
      <p:sp>
        <p:nvSpPr>
          <p:cNvPr id="6" name="Textfeld 5"/>
          <p:cNvSpPr txBox="1"/>
          <p:nvPr/>
        </p:nvSpPr>
        <p:spPr>
          <a:xfrm>
            <a:off x="1646460" y="3456639"/>
            <a:ext cx="51651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CH" sz="2800" dirty="0"/>
              <a:t>b</a:t>
            </a:r>
            <a:r>
              <a:rPr lang="de-CH" sz="2800" dirty="0" smtClean="0"/>
              <a:t>) no-go effects/transparency</a:t>
            </a:r>
            <a:endParaRPr lang="de-CH" dirty="0"/>
          </a:p>
        </p:txBody>
      </p:sp>
      <p:sp>
        <p:nvSpPr>
          <p:cNvPr id="7" name="Rechteck 6"/>
          <p:cNvSpPr/>
          <p:nvPr/>
        </p:nvSpPr>
        <p:spPr>
          <a:xfrm>
            <a:off x="7261116" y="3792223"/>
            <a:ext cx="2055647" cy="181807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cxnSp>
        <p:nvCxnSpPr>
          <p:cNvPr id="8" name="Gerade Verbindung mit Pfeil 7"/>
          <p:cNvCxnSpPr/>
          <p:nvPr/>
        </p:nvCxnSpPr>
        <p:spPr>
          <a:xfrm flipV="1">
            <a:off x="7261117" y="3089299"/>
            <a:ext cx="0" cy="27087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8"/>
          <p:cNvCxnSpPr/>
          <p:nvPr/>
        </p:nvCxnSpPr>
        <p:spPr>
          <a:xfrm>
            <a:off x="7044616" y="5610294"/>
            <a:ext cx="290052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6" descr="http://latex.codecogs.com/png.latex?\LARGE%20\dpi{150}%20\lambda_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0307" y="3029260"/>
            <a:ext cx="30480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http://latex.codecogs.com/png.latex?\LARGE%20\dpi{150}%20\lambda_j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4434" y="5798060"/>
            <a:ext cx="333375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gelmäßiges Fünfeck 11"/>
          <p:cNvSpPr/>
          <p:nvPr/>
        </p:nvSpPr>
        <p:spPr>
          <a:xfrm rot="1657296">
            <a:off x="7127293" y="3923670"/>
            <a:ext cx="1792926" cy="797394"/>
          </a:xfrm>
          <a:prstGeom prst="pentagon">
            <a:avLst/>
          </a:prstGeom>
          <a:solidFill>
            <a:schemeClr val="tx1">
              <a:lumMod val="85000"/>
              <a:lumOff val="1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3" name="Textfeld 12"/>
          <p:cNvSpPr txBox="1"/>
          <p:nvPr/>
        </p:nvSpPr>
        <p:spPr>
          <a:xfrm>
            <a:off x="6849211" y="5628484"/>
            <a:ext cx="578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0</a:t>
            </a:r>
            <a:endParaRPr lang="de-CH" sz="2800" dirty="0"/>
          </a:p>
        </p:txBody>
      </p:sp>
      <p:sp>
        <p:nvSpPr>
          <p:cNvPr id="14" name="Textfeld 13"/>
          <p:cNvSpPr txBox="1"/>
          <p:nvPr/>
        </p:nvSpPr>
        <p:spPr>
          <a:xfrm>
            <a:off x="6842429" y="3530613"/>
            <a:ext cx="369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1</a:t>
            </a:r>
            <a:endParaRPr lang="de-CH" sz="2800" dirty="0"/>
          </a:p>
        </p:txBody>
      </p:sp>
      <p:sp>
        <p:nvSpPr>
          <p:cNvPr id="15" name="Textfeld 14"/>
          <p:cNvSpPr txBox="1"/>
          <p:nvPr/>
        </p:nvSpPr>
        <p:spPr>
          <a:xfrm>
            <a:off x="9131866" y="5610294"/>
            <a:ext cx="369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1</a:t>
            </a:r>
            <a:endParaRPr lang="de-CH" sz="2800" dirty="0"/>
          </a:p>
        </p:txBody>
      </p:sp>
      <p:sp>
        <p:nvSpPr>
          <p:cNvPr id="16" name="Freihandform 15"/>
          <p:cNvSpPr/>
          <p:nvPr/>
        </p:nvSpPr>
        <p:spPr>
          <a:xfrm>
            <a:off x="8320807" y="4105303"/>
            <a:ext cx="179999" cy="17999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abs f3"/>
              <a:gd name="f9" fmla="abs f4"/>
              <a:gd name="f10" fmla="abs f5"/>
              <a:gd name="f11" fmla="+- 2700000 f1 0"/>
              <a:gd name="f12" fmla="?: f8 f3 1"/>
              <a:gd name="f13" fmla="?: f9 f4 1"/>
              <a:gd name="f14" fmla="?: f10 f5 1"/>
              <a:gd name="f15" fmla="+- f11 0 f1"/>
              <a:gd name="f16" fmla="*/ f12 1 21600"/>
              <a:gd name="f17" fmla="*/ f13 1 21600"/>
              <a:gd name="f18" fmla="*/ 21600 f12 1"/>
              <a:gd name="f19" fmla="*/ 21600 f13 1"/>
              <a:gd name="f20" fmla="+- f15 f1 0"/>
              <a:gd name="f21" fmla="min f17 f16"/>
              <a:gd name="f22" fmla="*/ f18 1 f14"/>
              <a:gd name="f23" fmla="*/ f19 1 f14"/>
              <a:gd name="f24" fmla="*/ f20 f7 1"/>
              <a:gd name="f25" fmla="val f22"/>
              <a:gd name="f26" fmla="val f23"/>
              <a:gd name="f27" fmla="*/ f24 1 f0"/>
              <a:gd name="f28" fmla="*/ f6 f21 1"/>
              <a:gd name="f29" fmla="+- f26 0 f6"/>
              <a:gd name="f30" fmla="+- f25 0 f6"/>
              <a:gd name="f31" fmla="+- 0 0 f27"/>
              <a:gd name="f32" fmla="*/ f29 1 2"/>
              <a:gd name="f33" fmla="*/ f30 1 2"/>
              <a:gd name="f34" fmla="+- 0 0 f31"/>
              <a:gd name="f35" fmla="+- f6 f32 0"/>
              <a:gd name="f36" fmla="+- f6 f33 0"/>
              <a:gd name="f37" fmla="*/ f34 f0 1"/>
              <a:gd name="f38" fmla="*/ f33 f21 1"/>
              <a:gd name="f39" fmla="*/ f32 f21 1"/>
              <a:gd name="f40" fmla="*/ f37 1 f7"/>
              <a:gd name="f41" fmla="*/ f35 f21 1"/>
              <a:gd name="f42" fmla="+- f40 0 f1"/>
              <a:gd name="f43" fmla="cos 1 f42"/>
              <a:gd name="f44" fmla="sin 1 f42"/>
              <a:gd name="f45" fmla="+- 0 0 f43"/>
              <a:gd name="f46" fmla="+- 0 0 f44"/>
              <a:gd name="f47" fmla="+- 0 0 f45"/>
              <a:gd name="f48" fmla="+- 0 0 f46"/>
              <a:gd name="f49" fmla="val f47"/>
              <a:gd name="f50" fmla="val f48"/>
              <a:gd name="f51" fmla="*/ f49 f33 1"/>
              <a:gd name="f52" fmla="*/ f50 f32 1"/>
              <a:gd name="f53" fmla="+- f36 0 f51"/>
              <a:gd name="f54" fmla="+- f36 f51 0"/>
              <a:gd name="f55" fmla="+- f35 0 f52"/>
              <a:gd name="f56" fmla="+- f35 f52 0"/>
              <a:gd name="f57" fmla="*/ f53 f21 1"/>
              <a:gd name="f58" fmla="*/ f55 f21 1"/>
              <a:gd name="f59" fmla="*/ f54 f21 1"/>
              <a:gd name="f60" fmla="*/ f56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58" r="f59" b="f60"/>
            <a:pathLst>
              <a:path>
                <a:moveTo>
                  <a:pt x="f28" y="f41"/>
                </a:moveTo>
                <a:arcTo wR="f38" hR="f39" stAng="f0" swAng="f1"/>
                <a:arcTo wR="f38" hR="f39" stAng="f2" swAng="f1"/>
                <a:arcTo wR="f38" hR="f39" stAng="f6" swAng="f1"/>
                <a:arcTo wR="f38" hR="f39" stAng="f1" swAng="f1"/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2963533" y="5210873"/>
            <a:ext cx="1224136" cy="798842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feld 21"/>
          <p:cNvSpPr txBox="1"/>
          <p:nvPr/>
        </p:nvSpPr>
        <p:spPr>
          <a:xfrm>
            <a:off x="3069981" y="6207744"/>
            <a:ext cx="25825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/>
              <a:t>p</a:t>
            </a:r>
            <a:r>
              <a:rPr lang="de-CH" sz="2800" dirty="0" smtClean="0"/>
              <a:t>hysical </a:t>
            </a:r>
          </a:p>
          <a:p>
            <a:r>
              <a:rPr lang="de-CH" sz="2800" dirty="0" smtClean="0"/>
              <a:t>system</a:t>
            </a:r>
            <a:endParaRPr lang="de-CH" dirty="0"/>
          </a:p>
        </p:txBody>
      </p:sp>
      <p:cxnSp>
        <p:nvCxnSpPr>
          <p:cNvPr id="23" name="Gerade Verbindung mit Pfeil 22"/>
          <p:cNvCxnSpPr/>
          <p:nvPr/>
        </p:nvCxnSpPr>
        <p:spPr>
          <a:xfrm flipV="1">
            <a:off x="3575601" y="4789395"/>
            <a:ext cx="1" cy="1420345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290" name="Picture 2" descr="http://latex.codecogs.com/png.latex?%5Cdpi%7B150%7D%20%5CLARGE%20%7B%5Ccolor%7BRed%7D%20%5Cvec%7BM%7D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956" y="4702832"/>
            <a:ext cx="400050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Freihandform 30"/>
          <p:cNvSpPr/>
          <p:nvPr/>
        </p:nvSpPr>
        <p:spPr>
          <a:xfrm>
            <a:off x="4574438" y="5386913"/>
            <a:ext cx="1857828" cy="323011"/>
          </a:xfrm>
          <a:custGeom>
            <a:avLst/>
            <a:gdLst>
              <a:gd name="connsiteX0" fmla="*/ 1857828 w 1857828"/>
              <a:gd name="connsiteY0" fmla="*/ 145157 h 323011"/>
              <a:gd name="connsiteX1" fmla="*/ 1538514 w 1857828"/>
              <a:gd name="connsiteY1" fmla="*/ 319328 h 323011"/>
              <a:gd name="connsiteX2" fmla="*/ 1306285 w 1857828"/>
              <a:gd name="connsiteY2" fmla="*/ 14 h 323011"/>
              <a:gd name="connsiteX3" fmla="*/ 972457 w 1857828"/>
              <a:gd name="connsiteY3" fmla="*/ 319328 h 323011"/>
              <a:gd name="connsiteX4" fmla="*/ 754742 w 1857828"/>
              <a:gd name="connsiteY4" fmla="*/ 14 h 323011"/>
              <a:gd name="connsiteX5" fmla="*/ 435428 w 1857828"/>
              <a:gd name="connsiteY5" fmla="*/ 304814 h 323011"/>
              <a:gd name="connsiteX6" fmla="*/ 188685 w 1857828"/>
              <a:gd name="connsiteY6" fmla="*/ 29043 h 323011"/>
              <a:gd name="connsiteX7" fmla="*/ 0 w 1857828"/>
              <a:gd name="connsiteY7" fmla="*/ 188700 h 323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57828" h="323011">
                <a:moveTo>
                  <a:pt x="1857828" y="145157"/>
                </a:moveTo>
                <a:cubicBezTo>
                  <a:pt x="1744133" y="244337"/>
                  <a:pt x="1630438" y="343518"/>
                  <a:pt x="1538514" y="319328"/>
                </a:cubicBezTo>
                <a:cubicBezTo>
                  <a:pt x="1446590" y="295138"/>
                  <a:pt x="1400628" y="14"/>
                  <a:pt x="1306285" y="14"/>
                </a:cubicBezTo>
                <a:cubicBezTo>
                  <a:pt x="1211942" y="14"/>
                  <a:pt x="1064381" y="319328"/>
                  <a:pt x="972457" y="319328"/>
                </a:cubicBezTo>
                <a:cubicBezTo>
                  <a:pt x="880533" y="319328"/>
                  <a:pt x="844247" y="2433"/>
                  <a:pt x="754742" y="14"/>
                </a:cubicBezTo>
                <a:cubicBezTo>
                  <a:pt x="665237" y="-2405"/>
                  <a:pt x="529771" y="299976"/>
                  <a:pt x="435428" y="304814"/>
                </a:cubicBezTo>
                <a:cubicBezTo>
                  <a:pt x="341085" y="309652"/>
                  <a:pt x="261256" y="48395"/>
                  <a:pt x="188685" y="29043"/>
                </a:cubicBezTo>
                <a:cubicBezTo>
                  <a:pt x="116114" y="9691"/>
                  <a:pt x="58057" y="99195"/>
                  <a:pt x="0" y="188700"/>
                </a:cubicBezTo>
              </a:path>
            </a:pathLst>
          </a:cu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292" name="Picture 4" descr="http://latex.codecogs.com/png.latex?%5Cdpi%7B150%7D%20%5CLARGE%20%7B%5Ccolor%7BBlue%7D%20%5Cvec%7BB%7D%28t%29%7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0927" y="4802618"/>
            <a:ext cx="704850" cy="50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5" name="Gerade Verbindung mit Pfeil 34"/>
          <p:cNvCxnSpPr/>
          <p:nvPr/>
        </p:nvCxnSpPr>
        <p:spPr>
          <a:xfrm flipV="1">
            <a:off x="8191359" y="4000377"/>
            <a:ext cx="495788" cy="389847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/>
          <p:nvPr/>
        </p:nvCxnSpPr>
        <p:spPr>
          <a:xfrm flipH="1" flipV="1">
            <a:off x="8246862" y="3950907"/>
            <a:ext cx="423127" cy="488792"/>
          </a:xfrm>
          <a:prstGeom prst="straightConnector1">
            <a:avLst/>
          </a:prstGeom>
          <a:ln w="28575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owchart: Delay 16"/>
          <p:cNvSpPr/>
          <p:nvPr/>
        </p:nvSpPr>
        <p:spPr>
          <a:xfrm flipH="1">
            <a:off x="1187352" y="5481803"/>
            <a:ext cx="366096" cy="314480"/>
          </a:xfrm>
          <a:prstGeom prst="flowChartDelay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Textfeld 21"/>
          <p:cNvSpPr txBox="1"/>
          <p:nvPr/>
        </p:nvSpPr>
        <p:spPr>
          <a:xfrm>
            <a:off x="648983" y="5798060"/>
            <a:ext cx="18089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detector</a:t>
            </a:r>
            <a:endParaRPr lang="de-CH" dirty="0"/>
          </a:p>
        </p:txBody>
      </p:sp>
      <p:sp>
        <p:nvSpPr>
          <p:cNvPr id="28" name="Rectangle 4"/>
          <p:cNvSpPr/>
          <p:nvPr/>
        </p:nvSpPr>
        <p:spPr>
          <a:xfrm>
            <a:off x="5317444" y="6321280"/>
            <a:ext cx="38873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 smtClean="0"/>
              <a:t>[CS</a:t>
            </a:r>
            <a:r>
              <a:rPr lang="de-DE" sz="2000" dirty="0"/>
              <a:t>, Phys. Rev. B 92, </a:t>
            </a:r>
            <a:r>
              <a:rPr lang="de-DE" sz="2000" dirty="0" smtClean="0"/>
              <a:t>155149 (2015)]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386063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12" grpId="0" animBg="1"/>
      <p:bldP spid="13" grpId="0"/>
      <p:bldP spid="14" grpId="0"/>
      <p:bldP spid="15" grpId="0"/>
      <p:bldP spid="16" grpId="0" animBg="1"/>
      <p:bldP spid="21" grpId="0" animBg="1"/>
      <p:bldP spid="22" grpId="0"/>
      <p:bldP spid="31" grpId="0" animBg="1"/>
      <p:bldP spid="17" grpId="0" animBg="1"/>
      <p:bldP spid="26" grpId="0"/>
      <p:bldP spid="2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47912" y="278437"/>
            <a:ext cx="280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000" u="sng" dirty="0" err="1"/>
              <a:t>C</a:t>
            </a:r>
            <a:r>
              <a:rPr lang="de-CH" sz="4000" u="sng" dirty="0" err="1" smtClean="0"/>
              <a:t>onclusions</a:t>
            </a:r>
            <a:endParaRPr lang="de-CH" sz="4000" u="sng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95500" y="1512080"/>
            <a:ext cx="168843" cy="1799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feld 3"/>
          <p:cNvSpPr txBox="1"/>
          <p:nvPr/>
        </p:nvSpPr>
        <p:spPr>
          <a:xfrm>
            <a:off x="1047912" y="1152040"/>
            <a:ext cx="64087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CH" sz="2800" dirty="0" err="1" smtClean="0"/>
              <a:t>antisymmetry</a:t>
            </a:r>
            <a:r>
              <a:rPr lang="de-CH" sz="2800" dirty="0" smtClean="0"/>
              <a:t> </a:t>
            </a:r>
            <a:r>
              <a:rPr lang="de-CH" sz="2800" dirty="0" err="1" smtClean="0"/>
              <a:t>of</a:t>
            </a:r>
            <a:r>
              <a:rPr lang="de-CH" sz="2800" dirty="0" smtClean="0"/>
              <a:t>          </a:t>
            </a:r>
          </a:p>
          <a:p>
            <a:r>
              <a:rPr lang="de-CH" sz="2800" dirty="0" err="1" smtClean="0"/>
              <a:t>translated</a:t>
            </a:r>
            <a:r>
              <a:rPr lang="de-CH" sz="2800" dirty="0" smtClean="0"/>
              <a:t> </a:t>
            </a:r>
            <a:r>
              <a:rPr lang="de-CH" sz="2800" dirty="0" err="1" smtClean="0"/>
              <a:t>to</a:t>
            </a:r>
            <a:r>
              <a:rPr lang="de-CH" sz="2800" dirty="0" smtClean="0"/>
              <a:t> </a:t>
            </a:r>
            <a:r>
              <a:rPr lang="de-CH" sz="2800" dirty="0"/>
              <a:t>1-particle </a:t>
            </a:r>
            <a:r>
              <a:rPr lang="de-CH" sz="2800" dirty="0" err="1"/>
              <a:t>picture</a:t>
            </a:r>
            <a:r>
              <a:rPr lang="de-CH" sz="2800" dirty="0"/>
              <a:t> </a:t>
            </a:r>
          </a:p>
          <a:p>
            <a:pPr lvl="2"/>
            <a:endParaRPr lang="de-CH" dirty="0"/>
          </a:p>
        </p:txBody>
      </p:sp>
      <p:pic>
        <p:nvPicPr>
          <p:cNvPr id="5" name="Picture 2" descr="http://latex.codecogs.com/png.latex?%5CLARGE%20%5Cdpi%7B150%7D%20%7C%5CPsi_N%5Crang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7493" y="1341573"/>
            <a:ext cx="733425" cy="4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reihandform 6"/>
          <p:cNvSpPr/>
          <p:nvPr/>
        </p:nvSpPr>
        <p:spPr>
          <a:xfrm>
            <a:off x="6019338" y="1652641"/>
            <a:ext cx="719123" cy="222673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+- f5 0 f4"/>
              <a:gd name="f10" fmla="pin 0 f0 21600"/>
              <a:gd name="f11" fmla="pin 0 f1 10800"/>
              <a:gd name="f12" fmla="val f10"/>
              <a:gd name="f13" fmla="val f11"/>
              <a:gd name="f14" fmla="*/ f9 1 21600"/>
              <a:gd name="f15" fmla="*/ f10 f7 1"/>
              <a:gd name="f16" fmla="*/ f11 f8 1"/>
              <a:gd name="f17" fmla="+- 21600 0 f13"/>
              <a:gd name="f18" fmla="+- 21600 0 f12"/>
              <a:gd name="f19" fmla="*/ 0 f14 1"/>
              <a:gd name="f20" fmla="*/ f13 f8 1"/>
              <a:gd name="f21" fmla="*/ f18 f13 1"/>
              <a:gd name="f22" fmla="*/ f19 1 f14"/>
              <a:gd name="f23" fmla="*/ f17 f8 1"/>
              <a:gd name="f24" fmla="*/ f21 1 10800"/>
              <a:gd name="f25" fmla="*/ f22 f7 1"/>
              <a:gd name="f26" fmla="+- f12 f24 0"/>
              <a:gd name="f27" fmla="*/ f26 f7 1"/>
            </a:gdLst>
            <a:ahLst>
              <a:ahXY gdRefX="f0" minX="f4" maxX="f5" gdRefY="f1" minY="f4" maxY="f6">
                <a:pos x="f15" y="f16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5" t="f20" r="f27" b="f23"/>
            <a:pathLst>
              <a:path w="21600" h="21600">
                <a:moveTo>
                  <a:pt x="f4" y="f13"/>
                </a:moveTo>
                <a:lnTo>
                  <a:pt x="f12" y="f13"/>
                </a:lnTo>
                <a:lnTo>
                  <a:pt x="f12" y="f4"/>
                </a:lnTo>
                <a:lnTo>
                  <a:pt x="f5" y="f6"/>
                </a:lnTo>
                <a:lnTo>
                  <a:pt x="f12" y="f5"/>
                </a:lnTo>
                <a:lnTo>
                  <a:pt x="f12" y="f17"/>
                </a:lnTo>
                <a:lnTo>
                  <a:pt x="f4" y="f17"/>
                </a:lnTo>
                <a:close/>
              </a:path>
            </a:pathLst>
          </a:custGeom>
          <a:solidFill>
            <a:srgbClr val="DC2300"/>
          </a:solidFill>
          <a:ln w="0">
            <a:solidFill>
              <a:srgbClr val="DC2300"/>
            </a:solidFill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7199660" y="1341573"/>
            <a:ext cx="29411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/>
              <a:t>g</a:t>
            </a:r>
            <a:r>
              <a:rPr lang="de-CH" sz="2800" dirty="0" err="1" smtClean="0"/>
              <a:t>eneralized</a:t>
            </a:r>
            <a:r>
              <a:rPr lang="de-CH" sz="2800" dirty="0" smtClean="0"/>
              <a:t> </a:t>
            </a:r>
          </a:p>
          <a:p>
            <a:r>
              <a:rPr lang="de-CH" sz="2800" dirty="0" smtClean="0"/>
              <a:t>Pauli </a:t>
            </a:r>
            <a:r>
              <a:rPr lang="de-CH" sz="2800" dirty="0" err="1" smtClean="0"/>
              <a:t>constraints</a:t>
            </a:r>
            <a:endParaRPr lang="de-CH" sz="2800" dirty="0"/>
          </a:p>
        </p:txBody>
      </p:sp>
      <p:pic>
        <p:nvPicPr>
          <p:cNvPr id="9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36977" y="2770242"/>
            <a:ext cx="168843" cy="17991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feld 9"/>
          <p:cNvSpPr txBox="1"/>
          <p:nvPr/>
        </p:nvSpPr>
        <p:spPr>
          <a:xfrm>
            <a:off x="1111197" y="2598590"/>
            <a:ext cx="6769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 smtClean="0"/>
              <a:t>study</a:t>
            </a:r>
            <a:r>
              <a:rPr lang="de-CH" sz="2800" dirty="0" smtClean="0"/>
              <a:t> </a:t>
            </a:r>
            <a:r>
              <a:rPr lang="de-CH" sz="2800" dirty="0" err="1" smtClean="0"/>
              <a:t>of</a:t>
            </a:r>
            <a:r>
              <a:rPr lang="de-CH" sz="2800" dirty="0" smtClean="0"/>
              <a:t> N-fermion-model </a:t>
            </a:r>
            <a:r>
              <a:rPr lang="de-CH" sz="2800" dirty="0" err="1" smtClean="0"/>
              <a:t>with</a:t>
            </a:r>
            <a:r>
              <a:rPr lang="de-CH" sz="2800" dirty="0" smtClean="0"/>
              <a:t> </a:t>
            </a:r>
            <a:r>
              <a:rPr lang="de-CH" sz="2800" dirty="0" err="1" smtClean="0"/>
              <a:t>coupling</a:t>
            </a:r>
            <a:r>
              <a:rPr lang="de-CH" sz="2800" dirty="0" smtClean="0"/>
              <a:t>  </a:t>
            </a:r>
          </a:p>
        </p:txBody>
      </p:sp>
      <p:pic>
        <p:nvPicPr>
          <p:cNvPr id="7170" name="Picture 2" descr="http://latex.codecogs.com/png.latex?%5CLARGE%20%5Cdpi%7B150%7D%20%5Cdelt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0855" y="2707799"/>
            <a:ext cx="17145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033125" y="3380778"/>
            <a:ext cx="168843" cy="179917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extfeld 16"/>
          <p:cNvSpPr txBox="1"/>
          <p:nvPr/>
        </p:nvSpPr>
        <p:spPr>
          <a:xfrm>
            <a:off x="2534306" y="3209126"/>
            <a:ext cx="67875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/>
              <a:t>g</a:t>
            </a:r>
            <a:r>
              <a:rPr lang="de-CH" sz="2800" dirty="0" err="1" smtClean="0"/>
              <a:t>eneralized</a:t>
            </a:r>
            <a:r>
              <a:rPr lang="de-CH" sz="2800" dirty="0" smtClean="0"/>
              <a:t> Pauli </a:t>
            </a:r>
            <a:r>
              <a:rPr lang="de-CH" sz="2800" dirty="0" err="1" smtClean="0"/>
              <a:t>constraints</a:t>
            </a:r>
            <a:r>
              <a:rPr lang="de-CH" sz="2800" dirty="0" smtClean="0"/>
              <a:t> </a:t>
            </a:r>
            <a:r>
              <a:rPr lang="de-CH" sz="2800" dirty="0" err="1" smtClean="0">
                <a:solidFill>
                  <a:srgbClr val="FF0000"/>
                </a:solidFill>
              </a:rPr>
              <a:t>nontrivially</a:t>
            </a:r>
            <a:r>
              <a:rPr lang="de-CH" sz="2800" dirty="0" smtClean="0"/>
              <a:t> </a:t>
            </a:r>
            <a:r>
              <a:rPr lang="de-CH" sz="2800" dirty="0" err="1" smtClean="0"/>
              <a:t>saturated</a:t>
            </a:r>
            <a:r>
              <a:rPr lang="de-CH" sz="2800" dirty="0" smtClean="0"/>
              <a:t> </a:t>
            </a:r>
            <a:r>
              <a:rPr lang="de-CH" sz="2800" dirty="0" err="1" smtClean="0"/>
              <a:t>by</a:t>
            </a:r>
            <a:r>
              <a:rPr lang="de-CH" sz="2800" dirty="0" smtClean="0"/>
              <a:t>                       </a:t>
            </a:r>
            <a:r>
              <a:rPr lang="de-CH" sz="2800" dirty="0" err="1">
                <a:solidFill>
                  <a:srgbClr val="FF0000"/>
                </a:solidFill>
              </a:rPr>
              <a:t>q</a:t>
            </a:r>
            <a:r>
              <a:rPr lang="de-CH" sz="2800" dirty="0" err="1" smtClean="0">
                <a:solidFill>
                  <a:srgbClr val="FF0000"/>
                </a:solidFill>
              </a:rPr>
              <a:t>uasipinning</a:t>
            </a:r>
            <a:endParaRPr lang="de-CH" sz="2800" dirty="0">
              <a:solidFill>
                <a:srgbClr val="FF0000"/>
              </a:solidFill>
            </a:endParaRPr>
          </a:p>
        </p:txBody>
      </p:sp>
      <p:sp>
        <p:nvSpPr>
          <p:cNvPr id="20" name="Freihandform 19"/>
          <p:cNvSpPr/>
          <p:nvPr/>
        </p:nvSpPr>
        <p:spPr>
          <a:xfrm>
            <a:off x="2004375" y="6371689"/>
            <a:ext cx="719123" cy="216064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+- f5 0 f4"/>
              <a:gd name="f10" fmla="pin 0 f0 21600"/>
              <a:gd name="f11" fmla="pin 0 f1 10800"/>
              <a:gd name="f12" fmla="val f10"/>
              <a:gd name="f13" fmla="val f11"/>
              <a:gd name="f14" fmla="*/ f9 1 21600"/>
              <a:gd name="f15" fmla="*/ f10 f7 1"/>
              <a:gd name="f16" fmla="*/ f11 f8 1"/>
              <a:gd name="f17" fmla="+- 21600 0 f13"/>
              <a:gd name="f18" fmla="+- 21600 0 f12"/>
              <a:gd name="f19" fmla="*/ 0 f14 1"/>
              <a:gd name="f20" fmla="*/ f13 f8 1"/>
              <a:gd name="f21" fmla="*/ f18 f13 1"/>
              <a:gd name="f22" fmla="*/ f19 1 f14"/>
              <a:gd name="f23" fmla="*/ f17 f8 1"/>
              <a:gd name="f24" fmla="*/ f21 1 10800"/>
              <a:gd name="f25" fmla="*/ f22 f7 1"/>
              <a:gd name="f26" fmla="+- f12 f24 0"/>
              <a:gd name="f27" fmla="*/ f26 f7 1"/>
            </a:gdLst>
            <a:ahLst>
              <a:ahXY gdRefX="f0" minX="f4" maxX="f5" gdRefY="f1" minY="f4" maxY="f6">
                <a:pos x="f15" y="f16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5" t="f20" r="f27" b="f23"/>
            <a:pathLst>
              <a:path w="21600" h="21600">
                <a:moveTo>
                  <a:pt x="f4" y="f13"/>
                </a:moveTo>
                <a:lnTo>
                  <a:pt x="f12" y="f13"/>
                </a:lnTo>
                <a:lnTo>
                  <a:pt x="f12" y="f4"/>
                </a:lnTo>
                <a:lnTo>
                  <a:pt x="f5" y="f6"/>
                </a:lnTo>
                <a:lnTo>
                  <a:pt x="f12" y="f5"/>
                </a:lnTo>
                <a:lnTo>
                  <a:pt x="f12" y="f17"/>
                </a:lnTo>
                <a:lnTo>
                  <a:pt x="f4" y="f17"/>
                </a:lnTo>
                <a:close/>
              </a:path>
            </a:pathLst>
          </a:custGeom>
          <a:solidFill>
            <a:srgbClr val="DC2300"/>
          </a:solidFill>
          <a:ln w="0">
            <a:solidFill>
              <a:srgbClr val="DC2300"/>
            </a:solidFill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2991926" y="6218111"/>
            <a:ext cx="41389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/>
              <a:t>i</a:t>
            </a:r>
            <a:r>
              <a:rPr lang="de-CH" sz="2800" dirty="0" err="1" smtClean="0"/>
              <a:t>mprove</a:t>
            </a:r>
            <a:r>
              <a:rPr lang="de-CH" sz="2800" dirty="0" smtClean="0"/>
              <a:t> </a:t>
            </a:r>
            <a:r>
              <a:rPr lang="de-CH" sz="2800" dirty="0" err="1" smtClean="0"/>
              <a:t>Hartree</a:t>
            </a:r>
            <a:r>
              <a:rPr lang="de-CH" sz="2800" dirty="0" smtClean="0"/>
              <a:t>-Fock</a:t>
            </a:r>
            <a:endParaRPr lang="de-CH" sz="2800" dirty="0"/>
          </a:p>
        </p:txBody>
      </p:sp>
      <p:sp>
        <p:nvSpPr>
          <p:cNvPr id="6" name="Textfeld 5"/>
          <p:cNvSpPr txBox="1"/>
          <p:nvPr/>
        </p:nvSpPr>
        <p:spPr>
          <a:xfrm>
            <a:off x="1938028" y="5846875"/>
            <a:ext cx="8518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e.g.</a:t>
            </a:r>
            <a:endParaRPr lang="de-CH" sz="2800" dirty="0"/>
          </a:p>
        </p:txBody>
      </p:sp>
      <p:pic>
        <p:nvPicPr>
          <p:cNvPr id="21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95500" y="5515981"/>
            <a:ext cx="168843" cy="179917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Textfeld 21"/>
          <p:cNvSpPr txBox="1"/>
          <p:nvPr/>
        </p:nvSpPr>
        <p:spPr>
          <a:xfrm>
            <a:off x="1047912" y="5308482"/>
            <a:ext cx="6769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(quasi)</a:t>
            </a:r>
            <a:r>
              <a:rPr lang="de-CH" sz="2800" dirty="0" err="1" smtClean="0"/>
              <a:t>pinning</a:t>
            </a:r>
            <a:r>
              <a:rPr lang="de-CH" sz="2800" dirty="0" smtClean="0"/>
              <a:t> </a:t>
            </a:r>
            <a:r>
              <a:rPr lang="de-CH" sz="2800" dirty="0" err="1" smtClean="0"/>
              <a:t>is</a:t>
            </a:r>
            <a:r>
              <a:rPr lang="de-CH" sz="2800" dirty="0" smtClean="0"/>
              <a:t> </a:t>
            </a:r>
            <a:r>
              <a:rPr lang="de-CH" sz="2800" dirty="0" err="1" smtClean="0"/>
              <a:t>physically</a:t>
            </a:r>
            <a:r>
              <a:rPr lang="de-CH" sz="2800" dirty="0" smtClean="0"/>
              <a:t> relevant</a:t>
            </a:r>
          </a:p>
        </p:txBody>
      </p:sp>
      <p:pic>
        <p:nvPicPr>
          <p:cNvPr id="23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43600" y="7091946"/>
            <a:ext cx="168843" cy="179917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Textfeld 23"/>
          <p:cNvSpPr txBox="1"/>
          <p:nvPr/>
        </p:nvSpPr>
        <p:spPr>
          <a:xfrm>
            <a:off x="1316443" y="6920294"/>
            <a:ext cx="8571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/>
              <a:t>f</a:t>
            </a:r>
            <a:r>
              <a:rPr lang="de-CH" sz="2800" dirty="0" err="1" smtClean="0"/>
              <a:t>ermionic</a:t>
            </a:r>
            <a:r>
              <a:rPr lang="de-CH" sz="2800" dirty="0" smtClean="0"/>
              <a:t> </a:t>
            </a:r>
            <a:r>
              <a:rPr lang="de-CH" sz="2800" dirty="0" err="1"/>
              <a:t>g</a:t>
            </a:r>
            <a:r>
              <a:rPr lang="de-CH" sz="2800" dirty="0" err="1" smtClean="0"/>
              <a:t>round</a:t>
            </a:r>
            <a:r>
              <a:rPr lang="de-CH" sz="2800" dirty="0" smtClean="0"/>
              <a:t> </a:t>
            </a:r>
            <a:r>
              <a:rPr lang="de-CH" sz="2800" dirty="0" err="1"/>
              <a:t>s</a:t>
            </a:r>
            <a:r>
              <a:rPr lang="de-CH" sz="2800" dirty="0" err="1" smtClean="0"/>
              <a:t>tates</a:t>
            </a:r>
            <a:r>
              <a:rPr lang="de-CH" sz="2800" dirty="0" smtClean="0"/>
              <a:t> simpler </a:t>
            </a:r>
            <a:r>
              <a:rPr lang="de-CH" sz="2800" dirty="0" err="1" smtClean="0"/>
              <a:t>than</a:t>
            </a:r>
            <a:r>
              <a:rPr lang="de-CH" sz="2800" dirty="0" smtClean="0"/>
              <a:t> </a:t>
            </a:r>
            <a:r>
              <a:rPr lang="de-CH" sz="2800" dirty="0" err="1" smtClean="0"/>
              <a:t>expected</a:t>
            </a:r>
            <a:r>
              <a:rPr lang="de-CH" sz="2800" dirty="0" smtClean="0"/>
              <a:t> (?)</a:t>
            </a:r>
          </a:p>
        </p:txBody>
      </p:sp>
      <p:sp>
        <p:nvSpPr>
          <p:cNvPr id="25" name="Freihandform 24"/>
          <p:cNvSpPr/>
          <p:nvPr/>
        </p:nvSpPr>
        <p:spPr>
          <a:xfrm>
            <a:off x="5396920" y="3806407"/>
            <a:ext cx="719123" cy="222673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+- f5 0 f4"/>
              <a:gd name="f10" fmla="pin 0 f0 21600"/>
              <a:gd name="f11" fmla="pin 0 f1 10800"/>
              <a:gd name="f12" fmla="val f10"/>
              <a:gd name="f13" fmla="val f11"/>
              <a:gd name="f14" fmla="*/ f9 1 21600"/>
              <a:gd name="f15" fmla="*/ f10 f7 1"/>
              <a:gd name="f16" fmla="*/ f11 f8 1"/>
              <a:gd name="f17" fmla="+- 21600 0 f13"/>
              <a:gd name="f18" fmla="+- 21600 0 f12"/>
              <a:gd name="f19" fmla="*/ 0 f14 1"/>
              <a:gd name="f20" fmla="*/ f13 f8 1"/>
              <a:gd name="f21" fmla="*/ f18 f13 1"/>
              <a:gd name="f22" fmla="*/ f19 1 f14"/>
              <a:gd name="f23" fmla="*/ f17 f8 1"/>
              <a:gd name="f24" fmla="*/ f21 1 10800"/>
              <a:gd name="f25" fmla="*/ f22 f7 1"/>
              <a:gd name="f26" fmla="+- f12 f24 0"/>
              <a:gd name="f27" fmla="*/ f26 f7 1"/>
            </a:gdLst>
            <a:ahLst>
              <a:ahXY gdRefX="f0" minX="f4" maxX="f5" gdRefY="f1" minY="f4" maxY="f6">
                <a:pos x="f15" y="f16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5" t="f20" r="f27" b="f23"/>
            <a:pathLst>
              <a:path w="21600" h="21600">
                <a:moveTo>
                  <a:pt x="f4" y="f13"/>
                </a:moveTo>
                <a:lnTo>
                  <a:pt x="f12" y="f13"/>
                </a:lnTo>
                <a:lnTo>
                  <a:pt x="f12" y="f4"/>
                </a:lnTo>
                <a:lnTo>
                  <a:pt x="f5" y="f6"/>
                </a:lnTo>
                <a:lnTo>
                  <a:pt x="f12" y="f5"/>
                </a:lnTo>
                <a:lnTo>
                  <a:pt x="f12" y="f17"/>
                </a:lnTo>
                <a:lnTo>
                  <a:pt x="f4" y="f17"/>
                </a:lnTo>
                <a:close/>
              </a:path>
            </a:pathLst>
          </a:custGeom>
          <a:solidFill>
            <a:srgbClr val="DC2300"/>
          </a:solidFill>
          <a:ln w="0">
            <a:solidFill>
              <a:srgbClr val="DC2300"/>
            </a:solidFill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pic>
        <p:nvPicPr>
          <p:cNvPr id="6148" name="Picture 4" descr="https://latex.codecogs.com/png.latex?%5Cdpi%7B150%7D%20%5CLARGE%20%5Cdelta%5E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8428" y="3686179"/>
            <a:ext cx="314325" cy="36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Freihandform 26"/>
          <p:cNvSpPr/>
          <p:nvPr/>
        </p:nvSpPr>
        <p:spPr>
          <a:xfrm>
            <a:off x="2702989" y="4355901"/>
            <a:ext cx="719123" cy="222673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+- f5 0 f4"/>
              <a:gd name="f10" fmla="pin 0 f0 21600"/>
              <a:gd name="f11" fmla="pin 0 f1 10800"/>
              <a:gd name="f12" fmla="val f10"/>
              <a:gd name="f13" fmla="val f11"/>
              <a:gd name="f14" fmla="*/ f9 1 21600"/>
              <a:gd name="f15" fmla="*/ f10 f7 1"/>
              <a:gd name="f16" fmla="*/ f11 f8 1"/>
              <a:gd name="f17" fmla="+- 21600 0 f13"/>
              <a:gd name="f18" fmla="+- 21600 0 f12"/>
              <a:gd name="f19" fmla="*/ 0 f14 1"/>
              <a:gd name="f20" fmla="*/ f13 f8 1"/>
              <a:gd name="f21" fmla="*/ f18 f13 1"/>
              <a:gd name="f22" fmla="*/ f19 1 f14"/>
              <a:gd name="f23" fmla="*/ f17 f8 1"/>
              <a:gd name="f24" fmla="*/ f21 1 10800"/>
              <a:gd name="f25" fmla="*/ f22 f7 1"/>
              <a:gd name="f26" fmla="+- f12 f24 0"/>
              <a:gd name="f27" fmla="*/ f26 f7 1"/>
            </a:gdLst>
            <a:ahLst>
              <a:ahXY gdRefX="f0" minX="f4" maxX="f5" gdRefY="f1" minY="f4" maxY="f6">
                <a:pos x="f15" y="f16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5" t="f20" r="f27" b="f23"/>
            <a:pathLst>
              <a:path w="21600" h="21600">
                <a:moveTo>
                  <a:pt x="f4" y="f13"/>
                </a:moveTo>
                <a:lnTo>
                  <a:pt x="f12" y="f13"/>
                </a:lnTo>
                <a:lnTo>
                  <a:pt x="f12" y="f4"/>
                </a:lnTo>
                <a:lnTo>
                  <a:pt x="f5" y="f6"/>
                </a:lnTo>
                <a:lnTo>
                  <a:pt x="f12" y="f5"/>
                </a:lnTo>
                <a:lnTo>
                  <a:pt x="f12" y="f17"/>
                </a:lnTo>
                <a:lnTo>
                  <a:pt x="f4" y="f17"/>
                </a:lnTo>
                <a:close/>
              </a:path>
            </a:pathLst>
          </a:custGeom>
          <a:solidFill>
            <a:srgbClr val="DC2300"/>
          </a:solidFill>
          <a:ln w="0">
            <a:solidFill>
              <a:srgbClr val="DC2300"/>
            </a:solidFill>
            <a:prstDash val="solid"/>
          </a:ln>
        </p:spPr>
        <p:txBody>
          <a:bodyPr vert="horz" wrap="square" lIns="90004" tIns="44997" rIns="90004" bIns="44997" anchor="ctr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3797493" y="4205627"/>
            <a:ext cx="40638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GPC relevant </a:t>
            </a:r>
            <a:r>
              <a:rPr lang="de-CH" sz="2800" dirty="0" err="1" smtClean="0">
                <a:solidFill>
                  <a:srgbClr val="FF0000"/>
                </a:solidFill>
              </a:rPr>
              <a:t>beyond</a:t>
            </a:r>
            <a:r>
              <a:rPr lang="de-CH" sz="2800" dirty="0" smtClean="0"/>
              <a:t> PEP</a:t>
            </a:r>
            <a:endParaRPr lang="de-CH" sz="2800" dirty="0">
              <a:solidFill>
                <a:srgbClr val="FF0000"/>
              </a:solidFill>
            </a:endParaRPr>
          </a:p>
        </p:txBody>
      </p:sp>
      <p:pic>
        <p:nvPicPr>
          <p:cNvPr id="29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033125" y="4931965"/>
            <a:ext cx="168843" cy="179917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Textfeld 29"/>
          <p:cNvSpPr txBox="1"/>
          <p:nvPr/>
        </p:nvSpPr>
        <p:spPr>
          <a:xfrm>
            <a:off x="2400697" y="4728847"/>
            <a:ext cx="64560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/>
              <a:t>q</a:t>
            </a:r>
            <a:r>
              <a:rPr lang="de-CH" sz="2800" dirty="0" err="1" smtClean="0"/>
              <a:t>uasipinning</a:t>
            </a:r>
            <a:r>
              <a:rPr lang="de-CH" sz="2800" dirty="0" smtClean="0"/>
              <a:t> </a:t>
            </a:r>
            <a:r>
              <a:rPr lang="de-CH" sz="2800" dirty="0" err="1" smtClean="0"/>
              <a:t>weaker</a:t>
            </a:r>
            <a:r>
              <a:rPr lang="de-CH" sz="2800" dirty="0" smtClean="0"/>
              <a:t> in </a:t>
            </a:r>
            <a:r>
              <a:rPr lang="de-CH" sz="2800" dirty="0" err="1" smtClean="0"/>
              <a:t>higher</a:t>
            </a:r>
            <a:r>
              <a:rPr lang="de-CH" sz="2800" dirty="0" smtClean="0"/>
              <a:t> </a:t>
            </a:r>
            <a:r>
              <a:rPr lang="de-CH" sz="2800" dirty="0" err="1" smtClean="0"/>
              <a:t>dimensions</a:t>
            </a:r>
            <a:endParaRPr lang="de-CH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864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/>
      <p:bldP spid="17" grpId="0"/>
      <p:bldP spid="20" grpId="0" animBg="1"/>
      <p:bldP spid="11" grpId="0"/>
      <p:bldP spid="6" grpId="0"/>
      <p:bldP spid="22" grpId="0"/>
      <p:bldP spid="24" grpId="0"/>
      <p:bldP spid="25" grpId="0" animBg="1"/>
      <p:bldP spid="27" grpId="0" animBg="1"/>
      <p:bldP spid="28" grpId="0"/>
      <p:bldP spid="3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17688" y="2832615"/>
            <a:ext cx="388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5400" dirty="0" err="1" smtClean="0"/>
              <a:t>Thank</a:t>
            </a:r>
            <a:r>
              <a:rPr lang="de-CH" sz="5400" dirty="0" smtClean="0"/>
              <a:t> </a:t>
            </a:r>
            <a:r>
              <a:rPr lang="de-CH" sz="5400" dirty="0" err="1" smtClean="0"/>
              <a:t>you</a:t>
            </a:r>
            <a:r>
              <a:rPr lang="de-CH" sz="5400" dirty="0" smtClean="0"/>
              <a:t>!</a:t>
            </a:r>
            <a:endParaRPr lang="de-CH" sz="5400" dirty="0"/>
          </a:p>
        </p:txBody>
      </p:sp>
    </p:spTree>
    <p:extLst>
      <p:ext uri="{BB962C8B-B14F-4D97-AF65-F5344CB8AC3E}">
        <p14:creationId xmlns:p14="http://schemas.microsoft.com/office/powerpoint/2010/main" val="1972993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831300" y="1756832"/>
            <a:ext cx="54873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CH" sz="2800" dirty="0" smtClean="0"/>
              <a:t>`</a:t>
            </a:r>
            <a:r>
              <a:rPr lang="de-CH" sz="2800" dirty="0" err="1" smtClean="0"/>
              <a:t>quantum</a:t>
            </a:r>
            <a:r>
              <a:rPr lang="de-CH" sz="2800" dirty="0" smtClean="0"/>
              <a:t> </a:t>
            </a:r>
            <a:r>
              <a:rPr lang="de-CH" sz="2800" dirty="0" err="1" smtClean="0"/>
              <a:t>states</a:t>
            </a:r>
            <a:r>
              <a:rPr lang="de-CH" sz="2800" dirty="0" smtClean="0"/>
              <a:t> </a:t>
            </a:r>
            <a:r>
              <a:rPr lang="de-CH" sz="2800" dirty="0" err="1" smtClean="0"/>
              <a:t>of</a:t>
            </a:r>
            <a:r>
              <a:rPr lang="de-CH" sz="2800" dirty="0" smtClean="0"/>
              <a:t> </a:t>
            </a:r>
            <a:r>
              <a:rPr lang="de-CH" sz="2800" dirty="0" err="1" smtClean="0"/>
              <a:t>identical</a:t>
            </a:r>
            <a:r>
              <a:rPr lang="de-CH" sz="2800" dirty="0" smtClean="0"/>
              <a:t> </a:t>
            </a:r>
          </a:p>
          <a:p>
            <a:pPr algn="ctr">
              <a:lnSpc>
                <a:spcPct val="150000"/>
              </a:lnSpc>
            </a:pPr>
            <a:r>
              <a:rPr lang="de-CH" sz="2800" dirty="0" err="1"/>
              <a:t>f</a:t>
            </a:r>
            <a:r>
              <a:rPr lang="de-CH" sz="2800" dirty="0" err="1" smtClean="0"/>
              <a:t>ermions</a:t>
            </a:r>
            <a:r>
              <a:rPr lang="de-CH" sz="2800" dirty="0" smtClean="0"/>
              <a:t> </a:t>
            </a:r>
            <a:r>
              <a:rPr lang="de-CH" sz="2800" dirty="0" err="1" smtClean="0"/>
              <a:t>are</a:t>
            </a:r>
            <a:r>
              <a:rPr lang="de-CH" sz="2800" dirty="0" smtClean="0"/>
              <a:t> </a:t>
            </a:r>
            <a:r>
              <a:rPr lang="de-CH" sz="2800" dirty="0" err="1" smtClean="0"/>
              <a:t>antisymmetric</a:t>
            </a:r>
            <a:r>
              <a:rPr lang="de-CH" sz="2800" dirty="0" smtClean="0"/>
              <a:t>’</a:t>
            </a:r>
            <a:endParaRPr lang="de-CH" sz="2800" dirty="0"/>
          </a:p>
        </p:txBody>
      </p:sp>
      <p:sp>
        <p:nvSpPr>
          <p:cNvPr id="3" name="Textfeld 2"/>
          <p:cNvSpPr txBox="1"/>
          <p:nvPr/>
        </p:nvSpPr>
        <p:spPr>
          <a:xfrm>
            <a:off x="1082620" y="899517"/>
            <a:ext cx="70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 smtClean="0"/>
              <a:t>strengthened</a:t>
            </a:r>
            <a:r>
              <a:rPr lang="de-CH" sz="2800" dirty="0" smtClean="0"/>
              <a:t> </a:t>
            </a:r>
            <a:r>
              <a:rPr lang="de-CH" sz="2800" dirty="0" err="1" smtClean="0"/>
              <a:t>by</a:t>
            </a:r>
            <a:r>
              <a:rPr lang="de-CH" sz="2800" dirty="0" smtClean="0"/>
              <a:t> Dirac &amp; Heisenberg in (1926):</a:t>
            </a:r>
            <a:endParaRPr lang="de-CH" sz="2800" dirty="0"/>
          </a:p>
        </p:txBody>
      </p:sp>
      <p:sp>
        <p:nvSpPr>
          <p:cNvPr id="4" name="Rechteck 3"/>
          <p:cNvSpPr/>
          <p:nvPr/>
        </p:nvSpPr>
        <p:spPr>
          <a:xfrm>
            <a:off x="2163606" y="1821799"/>
            <a:ext cx="4822780" cy="1371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" name="Textfeld 5"/>
          <p:cNvSpPr txBox="1"/>
          <p:nvPr/>
        </p:nvSpPr>
        <p:spPr>
          <a:xfrm>
            <a:off x="1075436" y="3911192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 smtClean="0"/>
              <a:t>implications</a:t>
            </a:r>
            <a:r>
              <a:rPr lang="de-CH" sz="2800" dirty="0" smtClean="0"/>
              <a:t> </a:t>
            </a:r>
            <a:r>
              <a:rPr lang="de-CH" sz="2800" dirty="0" err="1" smtClean="0"/>
              <a:t>for</a:t>
            </a:r>
            <a:r>
              <a:rPr lang="de-CH" sz="2800" dirty="0" smtClean="0"/>
              <a:t> </a:t>
            </a:r>
            <a:r>
              <a:rPr lang="de-CH" sz="2800" dirty="0" err="1" smtClean="0"/>
              <a:t>occupation</a:t>
            </a:r>
            <a:r>
              <a:rPr lang="de-CH" sz="2800" dirty="0" smtClean="0"/>
              <a:t> </a:t>
            </a:r>
            <a:r>
              <a:rPr lang="de-CH" sz="2800" dirty="0" err="1" smtClean="0"/>
              <a:t>numbers</a:t>
            </a:r>
            <a:r>
              <a:rPr lang="de-CH" sz="2800" dirty="0" smtClean="0"/>
              <a:t>      ?</a:t>
            </a:r>
            <a:endParaRPr lang="de-CH" sz="2800" dirty="0"/>
          </a:p>
        </p:txBody>
      </p:sp>
      <p:pic>
        <p:nvPicPr>
          <p:cNvPr id="7" name="Picture 2" descr="http://latex.codecogs.com/png.latex?%5CLARGE%20%5Cdpi%7B150%7D%200%5C,%5C,%5Cleq%20%5C,%5C,n_i%5C,%5C,%5Cleq%20%5C,%5C,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4788" y="5517575"/>
            <a:ext cx="2324100" cy="34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feld 7"/>
          <p:cNvSpPr txBox="1"/>
          <p:nvPr/>
        </p:nvSpPr>
        <p:spPr>
          <a:xfrm>
            <a:off x="1082620" y="4869903"/>
            <a:ext cx="4245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/>
              <a:t>f</a:t>
            </a:r>
            <a:r>
              <a:rPr lang="de-CH" sz="2800" dirty="0" err="1" smtClean="0"/>
              <a:t>urther</a:t>
            </a:r>
            <a:r>
              <a:rPr lang="de-CH" sz="2800" dirty="0" smtClean="0"/>
              <a:t> </a:t>
            </a:r>
            <a:r>
              <a:rPr lang="de-CH" sz="2800" dirty="0" err="1" smtClean="0"/>
              <a:t>constraints</a:t>
            </a:r>
            <a:r>
              <a:rPr lang="de-CH" sz="2800" dirty="0" smtClean="0"/>
              <a:t>  </a:t>
            </a:r>
            <a:r>
              <a:rPr lang="de-CH" sz="2800" dirty="0" err="1" smtClean="0"/>
              <a:t>beyond</a:t>
            </a:r>
            <a:r>
              <a:rPr lang="de-CH" sz="2800" dirty="0" smtClean="0"/>
              <a:t>   </a:t>
            </a:r>
            <a:endParaRPr lang="de-CH" sz="2800" dirty="0"/>
          </a:p>
        </p:txBody>
      </p:sp>
      <p:pic>
        <p:nvPicPr>
          <p:cNvPr id="7170" name="Picture 2" descr="http://latex.codecogs.com/png.latex?%5CLARGE%20%5Cdpi%7B150%7D%20n_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480" y="4121166"/>
            <a:ext cx="314325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933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367900" y="1223334"/>
            <a:ext cx="3384377" cy="70788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40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Outline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1367900" y="2843733"/>
            <a:ext cx="7632852" cy="30469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514350" lvl="0" indent="-514350">
              <a:lnSpc>
                <a:spcPct val="150000"/>
              </a:lnSpc>
              <a:buSzPct val="100000"/>
              <a:buFont typeface="Calibri"/>
              <a:buAutoNum type="arabicParenR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3200" b="0" i="0" u="none" strike="noStrike" kern="1200" cap="none" spc="0" baseline="0" dirty="0" smtClean="0">
                <a:solidFill>
                  <a:srgbClr val="000000"/>
                </a:solidFill>
                <a:uFillTx/>
              </a:rPr>
              <a:t>Generalized Pauli </a:t>
            </a:r>
            <a:r>
              <a:rPr lang="de-CH" sz="3200" dirty="0" err="1">
                <a:solidFill>
                  <a:srgbClr val="000000"/>
                </a:solidFill>
              </a:rPr>
              <a:t>c</a:t>
            </a:r>
            <a:r>
              <a:rPr lang="de-CH" sz="3200" b="0" i="0" u="none" strike="noStrike" kern="1200" cap="none" spc="0" baseline="0" dirty="0" err="1" smtClean="0">
                <a:solidFill>
                  <a:srgbClr val="000000"/>
                </a:solidFill>
                <a:uFillTx/>
              </a:rPr>
              <a:t>onstraints</a:t>
            </a:r>
            <a:endParaRPr lang="de-CH" sz="3200" b="0" i="0" u="none" strike="noStrike" kern="1200" cap="none" spc="0" baseline="0" dirty="0" smtClean="0">
              <a:solidFill>
                <a:srgbClr val="000000"/>
              </a:solidFill>
              <a:uFillTx/>
            </a:endParaRPr>
          </a:p>
          <a:p>
            <a:pPr marL="514350" indent="-514350">
              <a:lnSpc>
                <a:spcPct val="150000"/>
              </a:lnSpc>
              <a:buSzPct val="100000"/>
              <a:buFont typeface="Calibri"/>
              <a:buAutoNum type="arabicParenR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3200" dirty="0" smtClean="0">
                <a:solidFill>
                  <a:srgbClr val="000000"/>
                </a:solidFill>
              </a:rPr>
              <a:t>Study </a:t>
            </a:r>
            <a:r>
              <a:rPr lang="de-CH" sz="3200" dirty="0" err="1" smtClean="0">
                <a:solidFill>
                  <a:srgbClr val="000000"/>
                </a:solidFill>
              </a:rPr>
              <a:t>of</a:t>
            </a:r>
            <a:r>
              <a:rPr lang="de-CH" sz="3200" dirty="0" smtClean="0">
                <a:solidFill>
                  <a:srgbClr val="000000"/>
                </a:solidFill>
              </a:rPr>
              <a:t> </a:t>
            </a:r>
            <a:r>
              <a:rPr lang="de-CH" sz="3200" dirty="0" err="1" smtClean="0">
                <a:solidFill>
                  <a:srgbClr val="000000"/>
                </a:solidFill>
              </a:rPr>
              <a:t>concrete</a:t>
            </a:r>
            <a:r>
              <a:rPr lang="de-CH" sz="3200" dirty="0" smtClean="0">
                <a:solidFill>
                  <a:srgbClr val="000000"/>
                </a:solidFill>
              </a:rPr>
              <a:t> </a:t>
            </a:r>
            <a:r>
              <a:rPr lang="de-CH" sz="3200" dirty="0" err="1" smtClean="0">
                <a:solidFill>
                  <a:srgbClr val="000000"/>
                </a:solidFill>
              </a:rPr>
              <a:t>systems</a:t>
            </a:r>
            <a:endParaRPr lang="de-CH" sz="3200" dirty="0" smtClean="0">
              <a:solidFill>
                <a:srgbClr val="000000"/>
              </a:solidFill>
            </a:endParaRPr>
          </a:p>
          <a:p>
            <a:pPr marL="514350" indent="-514350">
              <a:lnSpc>
                <a:spcPct val="150000"/>
              </a:lnSpc>
              <a:buSzPct val="100000"/>
              <a:buFont typeface="Calibri"/>
              <a:buAutoNum type="arabicParenR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3200" dirty="0" err="1" smtClean="0">
                <a:solidFill>
                  <a:srgbClr val="000000"/>
                </a:solidFill>
              </a:rPr>
              <a:t>Relevance</a:t>
            </a:r>
            <a:r>
              <a:rPr lang="de-CH" sz="3200" dirty="0" smtClean="0">
                <a:solidFill>
                  <a:srgbClr val="000000"/>
                </a:solidFill>
              </a:rPr>
              <a:t> </a:t>
            </a:r>
            <a:r>
              <a:rPr lang="de-CH" sz="3200" dirty="0" err="1" smtClean="0">
                <a:solidFill>
                  <a:srgbClr val="000000"/>
                </a:solidFill>
              </a:rPr>
              <a:t>of</a:t>
            </a:r>
            <a:r>
              <a:rPr lang="de-CH" sz="3200" dirty="0" smtClean="0">
                <a:solidFill>
                  <a:srgbClr val="000000"/>
                </a:solidFill>
              </a:rPr>
              <a:t> (quasi)</a:t>
            </a:r>
            <a:r>
              <a:rPr lang="de-CH" sz="3200" dirty="0" err="1" smtClean="0">
                <a:solidFill>
                  <a:srgbClr val="000000"/>
                </a:solidFill>
              </a:rPr>
              <a:t>pinning</a:t>
            </a:r>
            <a:endParaRPr lang="de-CH" sz="3200" dirty="0" smtClean="0">
              <a:solidFill>
                <a:srgbClr val="000000"/>
              </a:solidFill>
            </a:endParaRPr>
          </a:p>
          <a:p>
            <a:pPr marL="514350" indent="-514350">
              <a:lnSpc>
                <a:spcPct val="150000"/>
              </a:lnSpc>
              <a:buSzPct val="100000"/>
              <a:buFont typeface="Calibri"/>
              <a:buAutoNum type="arabicParenR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CH" sz="3200" dirty="0" smtClean="0">
                <a:solidFill>
                  <a:srgbClr val="000000"/>
                </a:solidFill>
              </a:rPr>
              <a:t>Projects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feld 21"/>
          <p:cNvSpPr txBox="1"/>
          <p:nvPr/>
        </p:nvSpPr>
        <p:spPr>
          <a:xfrm>
            <a:off x="668961" y="323453"/>
            <a:ext cx="8330087" cy="77965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400" u="sng" kern="0" dirty="0">
                <a:solidFill>
                  <a:srgbClr val="0000FF"/>
                </a:solidFill>
                <a:latin typeface="Calibri" panose="020F0502020204030204" pitchFamily="34" charset="0"/>
                <a:ea typeface="Lucida Sans Unicode" pitchFamily="2"/>
                <a:cs typeface="Tahoma" pitchFamily="2"/>
              </a:rPr>
              <a:t>1</a:t>
            </a:r>
            <a:r>
              <a:rPr lang="de-DE" sz="4400" b="0" i="0" u="sng" strike="noStrike" kern="1200" cap="none" spc="0" dirty="0" smtClean="0">
                <a:solidFill>
                  <a:srgbClr val="0000FF"/>
                </a:solidFill>
                <a:uFillTx/>
                <a:latin typeface="Calibri" panose="020F0502020204030204" pitchFamily="34" charset="0"/>
                <a:ea typeface="Lucida Sans Unicode" pitchFamily="2"/>
                <a:cs typeface="Tahoma" pitchFamily="2"/>
              </a:rPr>
              <a:t>) </a:t>
            </a:r>
            <a:r>
              <a:rPr lang="de-DE" sz="4400" u="sng" dirty="0" err="1" smtClean="0">
                <a:solidFill>
                  <a:srgbClr val="0000FF"/>
                </a:solidFill>
                <a:latin typeface="Calibri" panose="020F0502020204030204" pitchFamily="34" charset="0"/>
                <a:ea typeface="Lucida Sans Unicode" pitchFamily="2"/>
                <a:cs typeface="Tahoma" pitchFamily="2"/>
              </a:rPr>
              <a:t>Generalized</a:t>
            </a:r>
            <a:r>
              <a:rPr lang="de-DE" sz="4400" u="sng" dirty="0" smtClean="0">
                <a:solidFill>
                  <a:srgbClr val="0000FF"/>
                </a:solidFill>
                <a:latin typeface="Calibri" panose="020F0502020204030204" pitchFamily="34" charset="0"/>
                <a:ea typeface="Lucida Sans Unicode" pitchFamily="2"/>
                <a:cs typeface="Tahoma" pitchFamily="2"/>
              </a:rPr>
              <a:t> Pauli </a:t>
            </a:r>
            <a:r>
              <a:rPr lang="de-DE" sz="4400" u="sng" dirty="0" err="1">
                <a:solidFill>
                  <a:srgbClr val="0000FF"/>
                </a:solidFill>
                <a:latin typeface="Calibri" panose="020F0502020204030204" pitchFamily="34" charset="0"/>
                <a:ea typeface="Lucida Sans Unicode" pitchFamily="2"/>
                <a:cs typeface="Tahoma" pitchFamily="2"/>
              </a:rPr>
              <a:t>c</a:t>
            </a:r>
            <a:r>
              <a:rPr lang="de-DE" sz="4400" u="sng" dirty="0" err="1" smtClean="0">
                <a:solidFill>
                  <a:srgbClr val="0000FF"/>
                </a:solidFill>
                <a:latin typeface="Calibri" panose="020F0502020204030204" pitchFamily="34" charset="0"/>
                <a:ea typeface="Lucida Sans Unicode" pitchFamily="2"/>
                <a:cs typeface="Tahoma" pitchFamily="2"/>
              </a:rPr>
              <a:t>onstraints</a:t>
            </a:r>
            <a:endParaRPr lang="de-DE" sz="4400" b="0" i="0" u="sng" strike="noStrike" kern="1200" cap="none" spc="0" baseline="0" dirty="0">
              <a:solidFill>
                <a:srgbClr val="0000FF"/>
              </a:solidFill>
              <a:uFillTx/>
              <a:latin typeface="Calibri" panose="020F0502020204030204" pitchFamily="34" charset="0"/>
              <a:ea typeface="Lucida Sans Unicode" pitchFamily="2"/>
              <a:cs typeface="Tahoma" pitchFamily="2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778766" y="1939025"/>
            <a:ext cx="3172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N-fermion </a:t>
            </a:r>
            <a:r>
              <a:rPr lang="de-CH" sz="2800" dirty="0" err="1" smtClean="0"/>
              <a:t>states</a:t>
            </a:r>
            <a:endParaRPr lang="de-CH" sz="2800" dirty="0"/>
          </a:p>
        </p:txBody>
      </p:sp>
      <p:sp>
        <p:nvSpPr>
          <p:cNvPr id="33" name="Textfeld 32"/>
          <p:cNvSpPr txBox="1"/>
          <p:nvPr/>
        </p:nvSpPr>
        <p:spPr>
          <a:xfrm>
            <a:off x="765510" y="3478195"/>
            <a:ext cx="31727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1-particle </a:t>
            </a:r>
            <a:r>
              <a:rPr lang="de-CH" sz="2800" dirty="0" err="1" smtClean="0"/>
              <a:t>reduced</a:t>
            </a:r>
            <a:r>
              <a:rPr lang="de-CH" sz="2800" dirty="0" smtClean="0"/>
              <a:t> </a:t>
            </a:r>
            <a:r>
              <a:rPr lang="de-CH" sz="2800" dirty="0" err="1" smtClean="0"/>
              <a:t>density</a:t>
            </a:r>
            <a:r>
              <a:rPr lang="de-CH" sz="2800" dirty="0" smtClean="0"/>
              <a:t> </a:t>
            </a:r>
            <a:r>
              <a:rPr lang="de-CH" sz="2800" dirty="0" err="1" smtClean="0"/>
              <a:t>operator</a:t>
            </a:r>
            <a:endParaRPr lang="de-CH" sz="2800" dirty="0"/>
          </a:p>
        </p:txBody>
      </p:sp>
      <p:sp>
        <p:nvSpPr>
          <p:cNvPr id="34" name="Textfeld 33"/>
          <p:cNvSpPr txBox="1"/>
          <p:nvPr/>
        </p:nvSpPr>
        <p:spPr>
          <a:xfrm>
            <a:off x="805510" y="5298164"/>
            <a:ext cx="31727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err="1"/>
              <a:t>n</a:t>
            </a:r>
            <a:r>
              <a:rPr lang="de-CH" sz="2800" dirty="0" err="1" smtClean="0"/>
              <a:t>atural</a:t>
            </a:r>
            <a:r>
              <a:rPr lang="de-CH" sz="2800" dirty="0" smtClean="0"/>
              <a:t> </a:t>
            </a:r>
            <a:r>
              <a:rPr lang="de-CH" sz="2800" dirty="0" err="1" smtClean="0"/>
              <a:t>occupation</a:t>
            </a:r>
            <a:endParaRPr lang="de-CH" sz="2800" dirty="0" smtClean="0"/>
          </a:p>
          <a:p>
            <a:r>
              <a:rPr lang="de-CH" sz="2800" dirty="0" err="1" smtClean="0"/>
              <a:t>numbers</a:t>
            </a:r>
            <a:endParaRPr lang="de-CH" sz="2800" dirty="0"/>
          </a:p>
        </p:txBody>
      </p:sp>
      <p:pic>
        <p:nvPicPr>
          <p:cNvPr id="35" name="Picture 2" descr="http://latex.codecogs.com/png.latex?%5CLARGE%20%5Cdpi%7B150%7D%20%7C%5CPsi_N%5Crang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583" y="2003615"/>
            <a:ext cx="733425" cy="4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http://latex.codecogs.com/png.latex?%5CLARGE%20%5Cdpi%7B150%7D%20%5Crightarrow%20%5C,%5C,%5C,%5C,%5C,%5Crho_N%5Cequiv%7C%5CPsi_N%5Crangle%20%5Clangle%5CPsi_N%7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5230" y="1991084"/>
            <a:ext cx="3476625" cy="4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8" descr="http://latex.codecogs.com/png.latex?%5CLARGE%20%5Cdpi%7B150%7D%20%5Cmbox%7Bspec%7D%28%5Crho_1%29%5C,=%5C,%28%5Clambda_1,%5Clambda_2,%5Cldots%2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9492" y="5378387"/>
            <a:ext cx="3848100" cy="4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Pfeil nach rechts 37"/>
          <p:cNvSpPr/>
          <p:nvPr/>
        </p:nvSpPr>
        <p:spPr>
          <a:xfrm rot="5400000">
            <a:off x="5619414" y="3088549"/>
            <a:ext cx="733574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solidFill>
                <a:srgbClr val="FF0000"/>
              </a:solidFill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6179366" y="2842560"/>
            <a:ext cx="2880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>
                <a:solidFill>
                  <a:srgbClr val="FF0000"/>
                </a:solidFill>
              </a:rPr>
              <a:t>p</a:t>
            </a:r>
            <a:r>
              <a:rPr lang="de-CH" sz="2800" dirty="0" smtClean="0">
                <a:solidFill>
                  <a:srgbClr val="FF0000"/>
                </a:solidFill>
              </a:rPr>
              <a:t>artial </a:t>
            </a:r>
            <a:r>
              <a:rPr lang="de-CH" sz="2800" dirty="0" err="1" smtClean="0">
                <a:solidFill>
                  <a:srgbClr val="FF0000"/>
                </a:solidFill>
              </a:rPr>
              <a:t>trace</a:t>
            </a:r>
            <a:endParaRPr lang="de-CH" sz="2800" dirty="0">
              <a:solidFill>
                <a:srgbClr val="FF0000"/>
              </a:solidFill>
            </a:endParaRPr>
          </a:p>
        </p:txBody>
      </p:sp>
      <p:sp>
        <p:nvSpPr>
          <p:cNvPr id="41" name="Pfeil nach rechts 40"/>
          <p:cNvSpPr/>
          <p:nvPr/>
        </p:nvSpPr>
        <p:spPr>
          <a:xfrm rot="5400000">
            <a:off x="5573694" y="4760994"/>
            <a:ext cx="733574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solidFill>
                <a:srgbClr val="FF0000"/>
              </a:solidFill>
            </a:endParaRPr>
          </a:p>
        </p:txBody>
      </p:sp>
      <p:pic>
        <p:nvPicPr>
          <p:cNvPr id="42" name="Picture 14" descr="http://latex.codecogs.com/png.latex?%5Chuge%20%5Cdpi%7B120%7D%20%5Crho_1%5C,%5Cequiv%5C,N%5C,%5Cmbox%7BTr%7D_%7BN-1%7D%5b%5Crho_N%5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7060" y="3720087"/>
            <a:ext cx="3152775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http://latex.codecogs.com/png.latex?%5Chuge%20%5Cdpi%7B120%7D%20%5Cequiv%5C,%5Cvec%7B%5Clambda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2099" y="5298164"/>
            <a:ext cx="695325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8" descr="http://latex.codecogs.com/png.latex?%5Cdpi%7B150%7D%20%5CLARGE%20%5Ci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846779" y="2613960"/>
            <a:ext cx="20955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0" name="Picture 14" descr="http://latex.codecogs.com/png.latex?%5Cdpi%7B150%7D%20%5CLARGE%20%5Cwedge%5EN%5B%5Cmathcal%7BH%7D_1%5E%7B%28d%29%7D%5D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8210" y="2925744"/>
            <a:ext cx="1400175" cy="55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6117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8" grpId="0" animBg="1"/>
      <p:bldP spid="40" grpId="0"/>
      <p:bldP spid="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102187" y="2820899"/>
            <a:ext cx="2055647" cy="181807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cxnSp>
        <p:nvCxnSpPr>
          <p:cNvPr id="3" name="Gerade Verbindung mit Pfeil 2"/>
          <p:cNvCxnSpPr/>
          <p:nvPr/>
        </p:nvCxnSpPr>
        <p:spPr>
          <a:xfrm flipV="1">
            <a:off x="6102187" y="2117975"/>
            <a:ext cx="0" cy="27087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Gerade Verbindung mit Pfeil 3"/>
          <p:cNvCxnSpPr/>
          <p:nvPr/>
        </p:nvCxnSpPr>
        <p:spPr>
          <a:xfrm>
            <a:off x="5885686" y="4638970"/>
            <a:ext cx="290052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6" descr="http://latex.codecogs.com/png.latex?\LARGE%20\dpi{150}%20\lambda_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1377" y="2057936"/>
            <a:ext cx="30480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http://latex.codecogs.com/png.latex?\LARGE%20\dpi{150}%20\lambda_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5504" y="4826736"/>
            <a:ext cx="333375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gelmäßiges Fünfeck 6"/>
          <p:cNvSpPr/>
          <p:nvPr/>
        </p:nvSpPr>
        <p:spPr>
          <a:xfrm rot="1657296">
            <a:off x="5968363" y="2952346"/>
            <a:ext cx="1792926" cy="797394"/>
          </a:xfrm>
          <a:prstGeom prst="pentagon">
            <a:avLst/>
          </a:prstGeom>
          <a:solidFill>
            <a:schemeClr val="tx1">
              <a:lumMod val="85000"/>
              <a:lumOff val="1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8" name="Textfeld 7"/>
          <p:cNvSpPr txBox="1"/>
          <p:nvPr/>
        </p:nvSpPr>
        <p:spPr>
          <a:xfrm>
            <a:off x="5690281" y="4657160"/>
            <a:ext cx="578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0</a:t>
            </a:r>
            <a:endParaRPr lang="de-CH" sz="2800" dirty="0"/>
          </a:p>
        </p:txBody>
      </p:sp>
      <p:sp>
        <p:nvSpPr>
          <p:cNvPr id="9" name="Textfeld 8"/>
          <p:cNvSpPr txBox="1"/>
          <p:nvPr/>
        </p:nvSpPr>
        <p:spPr>
          <a:xfrm>
            <a:off x="5683499" y="2559289"/>
            <a:ext cx="369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1</a:t>
            </a:r>
            <a:endParaRPr lang="de-CH" sz="2800" dirty="0"/>
          </a:p>
        </p:txBody>
      </p:sp>
      <p:sp>
        <p:nvSpPr>
          <p:cNvPr id="10" name="Textfeld 9"/>
          <p:cNvSpPr txBox="1"/>
          <p:nvPr/>
        </p:nvSpPr>
        <p:spPr>
          <a:xfrm>
            <a:off x="7972936" y="4638970"/>
            <a:ext cx="369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1</a:t>
            </a:r>
            <a:endParaRPr lang="de-CH" sz="2800" dirty="0"/>
          </a:p>
        </p:txBody>
      </p:sp>
      <p:sp>
        <p:nvSpPr>
          <p:cNvPr id="14" name="Textfeld 13"/>
          <p:cNvSpPr txBox="1"/>
          <p:nvPr/>
        </p:nvSpPr>
        <p:spPr>
          <a:xfrm>
            <a:off x="5491821" y="5577373"/>
            <a:ext cx="36882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Pauli </a:t>
            </a:r>
            <a:r>
              <a:rPr lang="de-CH" sz="2800" dirty="0" err="1" smtClean="0"/>
              <a:t>exclusion</a:t>
            </a:r>
            <a:r>
              <a:rPr lang="de-CH" sz="2800" dirty="0" smtClean="0"/>
              <a:t> </a:t>
            </a:r>
            <a:r>
              <a:rPr lang="de-CH" sz="2800" dirty="0" err="1" smtClean="0"/>
              <a:t>principle</a:t>
            </a:r>
            <a:endParaRPr lang="de-CH" sz="2800" dirty="0"/>
          </a:p>
        </p:txBody>
      </p:sp>
      <p:pic>
        <p:nvPicPr>
          <p:cNvPr id="15" name="Picture 2" descr="http://latex.codecogs.com/png.latex?%5CLARGE%20%5Cdpi%7B150%7D%200%5C,%5Cleq%20%5C,%5Clambda_i%5C,%5Cleq%5C,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5013" y="6288956"/>
            <a:ext cx="203835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Gerade Verbindung mit Pfeil 16"/>
          <p:cNvCxnSpPr/>
          <p:nvPr/>
        </p:nvCxnSpPr>
        <p:spPr>
          <a:xfrm flipV="1">
            <a:off x="7118472" y="4358600"/>
            <a:ext cx="0" cy="1017924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>
            <a:off x="6864826" y="1827821"/>
            <a:ext cx="0" cy="1644535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 descr="http://latex.codecogs.com/png.latex?%5Chuge%20%5Cdpi%7B120%7D%20%5Cmathcal%7BP%7D_%7BN,d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188" y="1192810"/>
            <a:ext cx="790575" cy="43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Ellipse 24"/>
          <p:cNvSpPr/>
          <p:nvPr/>
        </p:nvSpPr>
        <p:spPr>
          <a:xfrm>
            <a:off x="1030818" y="2782914"/>
            <a:ext cx="2520280" cy="1299029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solidFill>
                <a:schemeClr val="tx1"/>
              </a:solidFill>
            </a:endParaRPr>
          </a:p>
        </p:txBody>
      </p:sp>
      <p:cxnSp>
        <p:nvCxnSpPr>
          <p:cNvPr id="27" name="Gerade Verbindung mit Pfeil 26"/>
          <p:cNvCxnSpPr/>
          <p:nvPr/>
        </p:nvCxnSpPr>
        <p:spPr>
          <a:xfrm flipV="1">
            <a:off x="2290958" y="3351044"/>
            <a:ext cx="4340458" cy="6065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38"/>
          <p:cNvCxnSpPr/>
          <p:nvPr/>
        </p:nvCxnSpPr>
        <p:spPr>
          <a:xfrm flipV="1">
            <a:off x="2290958" y="3287352"/>
            <a:ext cx="0" cy="2901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http://latex.codecogs.com/png.latex?%5Cdpi%7B200%7D%20%5CLARGE%20%5Cmathcal%7BH%7D_f%5E%7B%28N%29%7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6922" y="1874193"/>
            <a:ext cx="1047750" cy="80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Textfeld 42"/>
          <p:cNvSpPr txBox="1"/>
          <p:nvPr/>
        </p:nvSpPr>
        <p:spPr>
          <a:xfrm>
            <a:off x="335973" y="5114574"/>
            <a:ext cx="49496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000" dirty="0" smtClean="0"/>
              <a:t>[A.Klyachko, J.Phys 36, p72-86, 2006]</a:t>
            </a:r>
          </a:p>
          <a:p>
            <a:r>
              <a:rPr lang="de-CH" sz="2000" dirty="0"/>
              <a:t>[</a:t>
            </a:r>
            <a:r>
              <a:rPr lang="de-CH" sz="2000" dirty="0" smtClean="0"/>
              <a:t>M.Altunbulak,A.Klyachko, </a:t>
            </a:r>
            <a:r>
              <a:rPr lang="de-CH" sz="2000" dirty="0"/>
              <a:t>CMP </a:t>
            </a:r>
            <a:r>
              <a:rPr lang="de-CH" sz="2000" dirty="0" smtClean="0"/>
              <a:t>282, </a:t>
            </a:r>
            <a:r>
              <a:rPr lang="de-CH" sz="2000" dirty="0"/>
              <a:t>2008]</a:t>
            </a:r>
          </a:p>
          <a:p>
            <a:endParaRPr lang="de-CH" sz="2000" dirty="0"/>
          </a:p>
          <a:p>
            <a:endParaRPr lang="de-CH" sz="2000" dirty="0"/>
          </a:p>
        </p:txBody>
      </p:sp>
      <p:sp>
        <p:nvSpPr>
          <p:cNvPr id="47" name="Textfeld 46"/>
          <p:cNvSpPr txBox="1"/>
          <p:nvPr/>
        </p:nvSpPr>
        <p:spPr>
          <a:xfrm>
            <a:off x="5582923" y="1046186"/>
            <a:ext cx="1788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200" dirty="0" err="1">
                <a:solidFill>
                  <a:srgbClr val="FF0000"/>
                </a:solidFill>
              </a:rPr>
              <a:t>p</a:t>
            </a:r>
            <a:r>
              <a:rPr lang="de-CH" sz="3200" dirty="0" err="1" smtClean="0">
                <a:solidFill>
                  <a:srgbClr val="FF0000"/>
                </a:solidFill>
              </a:rPr>
              <a:t>olytope</a:t>
            </a:r>
            <a:endParaRPr lang="de-CH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978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/>
      <p:bldP spid="43" grpId="0"/>
      <p:bldP spid="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lussdiagramm: Manuelle Eingabe 19"/>
          <p:cNvSpPr/>
          <p:nvPr/>
        </p:nvSpPr>
        <p:spPr>
          <a:xfrm>
            <a:off x="791840" y="4273603"/>
            <a:ext cx="2567148" cy="2268005"/>
          </a:xfrm>
          <a:prstGeom prst="flowChartManualInpu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cxnSp>
        <p:nvCxnSpPr>
          <p:cNvPr id="23" name="Gerade Verbindung 22"/>
          <p:cNvCxnSpPr/>
          <p:nvPr/>
        </p:nvCxnSpPr>
        <p:spPr>
          <a:xfrm flipV="1">
            <a:off x="780612" y="4289270"/>
            <a:ext cx="2567148" cy="45794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hteck 21"/>
          <p:cNvSpPr/>
          <p:nvPr/>
        </p:nvSpPr>
        <p:spPr>
          <a:xfrm flipV="1">
            <a:off x="1351894" y="824857"/>
            <a:ext cx="2043245" cy="22378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5" name="Picture 6" descr="http://latex.codecogs.com/png.latex?\LARGE%20\dpi{150}%20\lambda_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627" y="505837"/>
            <a:ext cx="30480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http://latex.codecogs.com/png.latex?\LARGE%20\dpi{150}%20\lambda_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0131" y="3096921"/>
            <a:ext cx="333375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Flussdiagramm: Manuelle Eingabe 14"/>
          <p:cNvSpPr/>
          <p:nvPr/>
        </p:nvSpPr>
        <p:spPr>
          <a:xfrm>
            <a:off x="827992" y="806257"/>
            <a:ext cx="2567148" cy="2268005"/>
          </a:xfrm>
          <a:prstGeom prst="flowChartManualInpu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cxnSp>
        <p:nvCxnSpPr>
          <p:cNvPr id="3" name="Gerade Verbindung mit Pfeil 2"/>
          <p:cNvCxnSpPr/>
          <p:nvPr/>
        </p:nvCxnSpPr>
        <p:spPr>
          <a:xfrm flipV="1">
            <a:off x="1053485" y="592117"/>
            <a:ext cx="0" cy="250290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Gerade Verbindung mit Pfeil 3"/>
          <p:cNvCxnSpPr/>
          <p:nvPr/>
        </p:nvCxnSpPr>
        <p:spPr>
          <a:xfrm>
            <a:off x="789847" y="2888269"/>
            <a:ext cx="290052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gelmäßiges Fünfeck 5"/>
          <p:cNvSpPr/>
          <p:nvPr/>
        </p:nvSpPr>
        <p:spPr>
          <a:xfrm rot="1284309">
            <a:off x="1218138" y="929058"/>
            <a:ext cx="2043940" cy="1642891"/>
          </a:xfrm>
          <a:prstGeom prst="pentagon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cxnSp>
        <p:nvCxnSpPr>
          <p:cNvPr id="17" name="Gerade Verbindung 16"/>
          <p:cNvCxnSpPr/>
          <p:nvPr/>
        </p:nvCxnSpPr>
        <p:spPr>
          <a:xfrm flipV="1">
            <a:off x="825336" y="824857"/>
            <a:ext cx="2567148" cy="45794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>
            <a:off x="1351895" y="824857"/>
            <a:ext cx="0" cy="223782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flipV="1">
            <a:off x="825336" y="824857"/>
            <a:ext cx="2567148" cy="45794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>
            <a:off x="1351895" y="824857"/>
            <a:ext cx="0" cy="223782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6" descr="http://latex.codecogs.com/png.latex?\LARGE%20\dpi{150}%20\lambda_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620" y="3936844"/>
            <a:ext cx="30480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 descr="http://latex.codecogs.com/png.latex?\LARGE%20\dpi{150}%20\lambda_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124" y="6527928"/>
            <a:ext cx="333375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Gerade Verbindung mit Pfeil 15"/>
          <p:cNvCxnSpPr/>
          <p:nvPr/>
        </p:nvCxnSpPr>
        <p:spPr>
          <a:xfrm flipV="1">
            <a:off x="1055478" y="4023124"/>
            <a:ext cx="0" cy="250290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791840" y="6319276"/>
            <a:ext cx="290052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feld 1"/>
          <p:cNvSpPr txBox="1"/>
          <p:nvPr/>
        </p:nvSpPr>
        <p:spPr>
          <a:xfrm>
            <a:off x="5732992" y="761821"/>
            <a:ext cx="2124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2800" dirty="0" err="1" smtClean="0"/>
              <a:t>polytope</a:t>
            </a:r>
            <a:endParaRPr lang="de-CH" sz="2800" dirty="0"/>
          </a:p>
        </p:txBody>
      </p:sp>
      <p:sp>
        <p:nvSpPr>
          <p:cNvPr id="7" name="Textfeld 6"/>
          <p:cNvSpPr txBox="1"/>
          <p:nvPr/>
        </p:nvSpPr>
        <p:spPr>
          <a:xfrm>
            <a:off x="5174930" y="2108361"/>
            <a:ext cx="32403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2800" dirty="0" err="1"/>
              <a:t>i</a:t>
            </a:r>
            <a:r>
              <a:rPr lang="de-CH" sz="2800" dirty="0" err="1" smtClean="0"/>
              <a:t>ntersection</a:t>
            </a:r>
            <a:r>
              <a:rPr lang="de-CH" sz="2800" dirty="0" smtClean="0"/>
              <a:t> </a:t>
            </a:r>
            <a:r>
              <a:rPr lang="de-CH" sz="2800" dirty="0" err="1" smtClean="0"/>
              <a:t>of</a:t>
            </a:r>
            <a:endParaRPr lang="de-CH" sz="2800" dirty="0" smtClean="0"/>
          </a:p>
          <a:p>
            <a:pPr algn="ctr"/>
            <a:r>
              <a:rPr lang="de-CH" sz="2800" dirty="0" err="1"/>
              <a:t>f</a:t>
            </a:r>
            <a:r>
              <a:rPr lang="de-CH" sz="2800" dirty="0" err="1" smtClean="0"/>
              <a:t>initely</a:t>
            </a:r>
            <a:r>
              <a:rPr lang="de-CH" sz="2800" dirty="0" smtClean="0"/>
              <a:t> </a:t>
            </a:r>
            <a:r>
              <a:rPr lang="de-CH" sz="2800" dirty="0" err="1" smtClean="0"/>
              <a:t>many</a:t>
            </a:r>
            <a:r>
              <a:rPr lang="de-CH" sz="2800" dirty="0" smtClean="0"/>
              <a:t> half </a:t>
            </a:r>
            <a:r>
              <a:rPr lang="de-CH" sz="2800" dirty="0" err="1" smtClean="0"/>
              <a:t>spaces</a:t>
            </a:r>
            <a:endParaRPr lang="de-CH" sz="2800" dirty="0"/>
          </a:p>
        </p:txBody>
      </p:sp>
      <p:sp>
        <p:nvSpPr>
          <p:cNvPr id="8" name="Textfeld 7"/>
          <p:cNvSpPr txBox="1"/>
          <p:nvPr/>
        </p:nvSpPr>
        <p:spPr>
          <a:xfrm>
            <a:off x="6492906" y="1123220"/>
            <a:ext cx="8098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6000" dirty="0" smtClean="0"/>
              <a:t>=</a:t>
            </a:r>
            <a:endParaRPr lang="de-CH" sz="6000" dirty="0"/>
          </a:p>
        </p:txBody>
      </p:sp>
      <p:pic>
        <p:nvPicPr>
          <p:cNvPr id="1026" name="Picture 2" descr="http://latex.codecogs.com/png.latex?%5CLARGE%20%5Cdpi%7B150%7D%20c_1%5C,%5Clambda_1%5C,+%5C,%5Cldots%5C,c_d%5C,%5Clambda_d%5C,%5C,%5C,%7B%5Ccolor%7BRed%7D%20=%7D%5C,%5C,%5C,%5Ckapp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4140" y="4555330"/>
            <a:ext cx="3686175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feld 23"/>
          <p:cNvSpPr txBox="1"/>
          <p:nvPr/>
        </p:nvSpPr>
        <p:spPr>
          <a:xfrm>
            <a:off x="3888184" y="4469933"/>
            <a:ext cx="15661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2800" dirty="0" err="1"/>
              <a:t>f</a:t>
            </a:r>
            <a:r>
              <a:rPr lang="de-CH" sz="2800" dirty="0" err="1" smtClean="0"/>
              <a:t>acet</a:t>
            </a:r>
            <a:r>
              <a:rPr lang="de-CH" sz="2800" dirty="0" smtClean="0"/>
              <a:t>:</a:t>
            </a:r>
            <a:endParaRPr lang="de-CH" sz="2800" dirty="0"/>
          </a:p>
        </p:txBody>
      </p:sp>
      <p:sp>
        <p:nvSpPr>
          <p:cNvPr id="25" name="Textfeld 24"/>
          <p:cNvSpPr txBox="1"/>
          <p:nvPr/>
        </p:nvSpPr>
        <p:spPr>
          <a:xfrm>
            <a:off x="3914536" y="5604176"/>
            <a:ext cx="15661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2800" dirty="0"/>
              <a:t>h</a:t>
            </a:r>
            <a:r>
              <a:rPr lang="de-CH" sz="2800" dirty="0" smtClean="0"/>
              <a:t>alf </a:t>
            </a:r>
            <a:r>
              <a:rPr lang="de-CH" sz="2800" dirty="0" err="1" smtClean="0"/>
              <a:t>space</a:t>
            </a:r>
            <a:r>
              <a:rPr lang="de-CH" sz="2800" dirty="0" smtClean="0"/>
              <a:t>:</a:t>
            </a:r>
            <a:endParaRPr lang="de-CH" sz="2800" dirty="0"/>
          </a:p>
        </p:txBody>
      </p:sp>
      <p:pic>
        <p:nvPicPr>
          <p:cNvPr id="1030" name="Picture 6" descr="http://latex.codecogs.com/png.latex?%5CLARGE%20%5Cdpi%7B150%7D%20c_1%5C,%5Clambda_1%5C,+%5C,%5Cldots%5C,c_d%5C,%5Clambda_d%5C,%5C,%5C,%20%5Cleq%5C,%5C,%5C,%5Ckapp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5553" y="5905016"/>
            <a:ext cx="394335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12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15" grpId="0" animBg="1"/>
      <p:bldP spid="2" grpId="0"/>
      <p:bldP spid="7" grpId="0"/>
      <p:bldP spid="8" grpId="0"/>
      <p:bldP spid="24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60930" y="751145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u="sng" dirty="0" err="1"/>
              <a:t>e</a:t>
            </a:r>
            <a:r>
              <a:rPr lang="de-CH" sz="2800" u="sng" dirty="0" err="1" smtClean="0"/>
              <a:t>xample</a:t>
            </a:r>
            <a:r>
              <a:rPr lang="de-CH" sz="2800" dirty="0" smtClean="0"/>
              <a:t>:  N = 3  &amp;  d= 6</a:t>
            </a:r>
            <a:endParaRPr lang="de-CH" sz="2800" dirty="0"/>
          </a:p>
        </p:txBody>
      </p:sp>
      <p:sp>
        <p:nvSpPr>
          <p:cNvPr id="9" name="Textfeld 8"/>
          <p:cNvSpPr txBox="1"/>
          <p:nvPr/>
        </p:nvSpPr>
        <p:spPr>
          <a:xfrm>
            <a:off x="2299794" y="6073078"/>
            <a:ext cx="461272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000" dirty="0" smtClean="0"/>
              <a:t>[</a:t>
            </a:r>
            <a:r>
              <a:rPr lang="de-CH" sz="2000" dirty="0" err="1" smtClean="0"/>
              <a:t>Borland&amp;Dennis</a:t>
            </a:r>
            <a:r>
              <a:rPr lang="de-CH" sz="2000" dirty="0" smtClean="0"/>
              <a:t>, </a:t>
            </a:r>
            <a:r>
              <a:rPr lang="de-CH" sz="2000" dirty="0" err="1" smtClean="0"/>
              <a:t>J.Phys</a:t>
            </a:r>
            <a:r>
              <a:rPr lang="de-CH" sz="2000" dirty="0" smtClean="0"/>
              <a:t>. B, 5,1, 1972]</a:t>
            </a:r>
          </a:p>
          <a:p>
            <a:r>
              <a:rPr lang="de-CH" sz="2000" dirty="0"/>
              <a:t>[</a:t>
            </a:r>
            <a:r>
              <a:rPr lang="de-CH" sz="2000" dirty="0" err="1"/>
              <a:t>Ruskai</a:t>
            </a:r>
            <a:r>
              <a:rPr lang="de-CH" sz="2000" dirty="0"/>
              <a:t>, Phys. </a:t>
            </a:r>
            <a:r>
              <a:rPr lang="de-CH" sz="2000" dirty="0" err="1"/>
              <a:t>Rev</a:t>
            </a:r>
            <a:r>
              <a:rPr lang="de-CH" sz="2000" dirty="0"/>
              <a:t>. A, 40,45, 2007]</a:t>
            </a:r>
          </a:p>
          <a:p>
            <a:endParaRPr lang="de-CH" sz="2800" dirty="0"/>
          </a:p>
        </p:txBody>
      </p:sp>
      <p:sp>
        <p:nvSpPr>
          <p:cNvPr id="11" name="Rechteck 10"/>
          <p:cNvSpPr/>
          <p:nvPr/>
        </p:nvSpPr>
        <p:spPr>
          <a:xfrm>
            <a:off x="2087985" y="1803459"/>
            <a:ext cx="4968552" cy="3848586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1026" name="Picture 2" descr="http://latex.codecogs.com/png.latex?%5Cdpi%7B150%7D%20%5CLARGE%20%5Clambda_1%5Cgeq%20%5Clambda_2%5Cgeq%5Cldots%5Cgeq%5Clambda_6%5Cgeq%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1628" y="2123653"/>
            <a:ext cx="3952875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latex.codecogs.com/png.latex?%5Cdpi%7B150%7D%20%5CLARGE%20%5Clambda_1%20&amp;plus;%20%5Clambda_2%20&amp;plus;%20...%20&amp;plus;%5Clambda_6%20%3D%2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2604" y="2667520"/>
            <a:ext cx="3590925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latex.codecogs.com/png.latex?%5Cdpi%7B150%7D%20%5CLARGE%20%5Clambda_1%20&amp;plus;%5Clambda_6%20%5Cleq%2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584" y="4087732"/>
            <a:ext cx="1933575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latex.codecogs.com/png.latex?%5Cdpi%7B150%7D%20%5CLARGE%20%5Clambda_2%20&amp;plus;%5Clambda_5%20%5Cleq%20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1733" y="4652053"/>
            <a:ext cx="1933575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latex.codecogs.com/png.latex?%5Cdpi%7B150%7D%20%5CLARGE%20%5Clambda_3%20&amp;plus;%5Clambda_4%20%5Cleq%20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584" y="5180066"/>
            <a:ext cx="1933575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latex.codecogs.com/png.latex?%5Cdpi%7B150%7D%20%5CLARGE%20%5Clambda_1%20&amp;plus;%5Clambda_2%20&amp;plus;%5Clambda_4%5Cleq%20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4035" y="3375326"/>
            <a:ext cx="280035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2" descr="http://latex.codecogs.com/png.latex?%5Cdpi%7B150%7D%20%5CLARGE%20%5Clambda_1&amp;plus;%5Clambda_6%20%3D%20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629" y="4087732"/>
            <a:ext cx="190500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latex.codecogs.com/png.latex?%5Cdpi%7B150%7D%20%5CLARGE%20%5Clambda_2&amp;plus;%5Clambda_5%20%3D%20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629" y="4651427"/>
            <a:ext cx="190500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latex.codecogs.com/png.latex?%5Cdpi%7B150%7D%20%5CLARGE%20%5Clambda_3&amp;plus;%5Clambda_4%20%3D%20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629" y="5179440"/>
            <a:ext cx="190500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5080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5733623" y="3762215"/>
            <a:ext cx="2055647" cy="181807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7" name="Textfeld 6"/>
          <p:cNvSpPr txBox="1"/>
          <p:nvPr/>
        </p:nvSpPr>
        <p:spPr>
          <a:xfrm>
            <a:off x="690247" y="2030409"/>
            <a:ext cx="4320000" cy="967523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Position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of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relevant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states</a:t>
            </a:r>
            <a:endParaRPr lang="de-DE" sz="2800" b="0" i="0" u="none" strike="noStrike" kern="1200" cap="none" spc="0" baseline="0" dirty="0">
              <a:solidFill>
                <a:srgbClr val="000000"/>
              </a:solidFill>
              <a:uFillTx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(e.g.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ground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 </a:t>
            </a:r>
            <a:r>
              <a:rPr lang="de-DE" sz="2800" b="0" i="0" u="none" strike="noStrike" kern="1200" cap="none" spc="0" baseline="0" dirty="0" err="1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state</a:t>
            </a:r>
            <a:r>
              <a:rPr lang="de-DE" sz="2800" b="0" i="0" u="none" strike="noStrike" kern="1200" cap="none" spc="0" baseline="0" dirty="0">
                <a:solidFill>
                  <a:srgbClr val="000000"/>
                </a:solidFill>
                <a:uFillTx/>
                <a:ea typeface="Lucida Sans Unicode" pitchFamily="2"/>
                <a:cs typeface="Tahoma" pitchFamily="2"/>
              </a:rPr>
              <a:t>) ?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7220342" y="2608819"/>
            <a:ext cx="1799996" cy="79863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dirty="0" err="1">
                <a:solidFill>
                  <a:srgbClr val="000000"/>
                </a:solidFill>
                <a:latin typeface="Arial" pitchFamily="18"/>
                <a:ea typeface="Lucida Sans Unicode" pitchFamily="2"/>
                <a:cs typeface="Tahoma" pitchFamily="2"/>
              </a:rPr>
              <a:t>o</a:t>
            </a:r>
            <a:r>
              <a:rPr lang="de-DE" sz="2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r</a:t>
            </a:r>
            <a:r>
              <a:rPr lang="de-DE" sz="2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 </a:t>
            </a:r>
            <a:r>
              <a:rPr lang="de-DE" sz="2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here</a:t>
            </a:r>
            <a:r>
              <a:rPr lang="de-DE" sz="2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 </a:t>
            </a:r>
            <a:r>
              <a:rPr lang="de-DE" sz="2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? (</a:t>
            </a:r>
            <a:r>
              <a:rPr lang="de-DE" sz="2400" b="0" i="0" u="none" strike="noStrike" kern="1200" cap="none" spc="0" baseline="0" dirty="0" err="1">
                <a:solidFill>
                  <a:srgbClr val="FF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pinning</a:t>
            </a:r>
            <a:r>
              <a:rPr lang="de-DE" sz="2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)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7946191" y="4261107"/>
            <a:ext cx="1439997" cy="444752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here</a:t>
            </a:r>
            <a:r>
              <a:rPr lang="de-DE" sz="2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 </a:t>
            </a:r>
            <a:r>
              <a:rPr lang="de-DE" sz="24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18"/>
                <a:ea typeface="Lucida Sans Unicode" pitchFamily="2"/>
                <a:cs typeface="Tahoma" pitchFamily="2"/>
              </a:rPr>
              <a:t>?</a:t>
            </a:r>
          </a:p>
        </p:txBody>
      </p:sp>
      <p:cxnSp>
        <p:nvCxnSpPr>
          <p:cNvPr id="37" name="Gerade Verbindung mit Pfeil 36"/>
          <p:cNvCxnSpPr/>
          <p:nvPr/>
        </p:nvCxnSpPr>
        <p:spPr>
          <a:xfrm flipV="1">
            <a:off x="5733623" y="3059291"/>
            <a:ext cx="0" cy="27087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/>
          <p:nvPr/>
        </p:nvCxnSpPr>
        <p:spPr>
          <a:xfrm>
            <a:off x="5517122" y="5580286"/>
            <a:ext cx="290052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6" descr="http://latex.codecogs.com/png.latex?\LARGE%20\dpi{150}%20\lambda_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2813" y="2999252"/>
            <a:ext cx="304800" cy="3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8" descr="http://latex.codecogs.com/png.latex?\LARGE%20\dpi{150}%20\lambda_j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940" y="5768052"/>
            <a:ext cx="333375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Regelmäßiges Fünfeck 40"/>
          <p:cNvSpPr/>
          <p:nvPr/>
        </p:nvSpPr>
        <p:spPr>
          <a:xfrm rot="1657296">
            <a:off x="5599799" y="3893662"/>
            <a:ext cx="1792926" cy="797394"/>
          </a:xfrm>
          <a:prstGeom prst="pentagon">
            <a:avLst/>
          </a:prstGeom>
          <a:solidFill>
            <a:schemeClr val="tx1">
              <a:lumMod val="85000"/>
              <a:lumOff val="1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cxnSp>
        <p:nvCxnSpPr>
          <p:cNvPr id="42" name="Gerade Verbindung mit Pfeil 41"/>
          <p:cNvCxnSpPr/>
          <p:nvPr/>
        </p:nvCxnSpPr>
        <p:spPr>
          <a:xfrm flipH="1">
            <a:off x="6337987" y="3394966"/>
            <a:ext cx="821887" cy="461427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/>
          <p:nvPr/>
        </p:nvCxnSpPr>
        <p:spPr>
          <a:xfrm flipH="1" flipV="1">
            <a:off x="6520861" y="4352675"/>
            <a:ext cx="1470776" cy="255458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feld 4"/>
          <p:cNvSpPr txBox="1"/>
          <p:nvPr/>
        </p:nvSpPr>
        <p:spPr>
          <a:xfrm>
            <a:off x="5321717" y="5598476"/>
            <a:ext cx="578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0</a:t>
            </a:r>
            <a:endParaRPr lang="de-CH" sz="2800" dirty="0"/>
          </a:p>
        </p:txBody>
      </p:sp>
      <p:sp>
        <p:nvSpPr>
          <p:cNvPr id="6" name="Textfeld 5"/>
          <p:cNvSpPr txBox="1"/>
          <p:nvPr/>
        </p:nvSpPr>
        <p:spPr>
          <a:xfrm>
            <a:off x="5314935" y="3500605"/>
            <a:ext cx="369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1</a:t>
            </a:r>
            <a:endParaRPr lang="de-CH" sz="2800" dirty="0"/>
          </a:p>
        </p:txBody>
      </p:sp>
      <p:sp>
        <p:nvSpPr>
          <p:cNvPr id="48" name="Textfeld 47"/>
          <p:cNvSpPr txBox="1"/>
          <p:nvPr/>
        </p:nvSpPr>
        <p:spPr>
          <a:xfrm>
            <a:off x="7604372" y="5580286"/>
            <a:ext cx="369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/>
              <a:t>1</a:t>
            </a:r>
            <a:endParaRPr lang="de-CH" sz="2800" dirty="0"/>
          </a:p>
        </p:txBody>
      </p:sp>
      <p:sp>
        <p:nvSpPr>
          <p:cNvPr id="46" name="Textfeld 45"/>
          <p:cNvSpPr txBox="1"/>
          <p:nvPr/>
        </p:nvSpPr>
        <p:spPr>
          <a:xfrm>
            <a:off x="369611" y="228245"/>
            <a:ext cx="7419660" cy="77965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400" u="sng" kern="0" dirty="0">
                <a:solidFill>
                  <a:srgbClr val="0000FF"/>
                </a:solidFill>
                <a:ea typeface="Lucida Sans Unicode" pitchFamily="2"/>
                <a:cs typeface="Tahoma" pitchFamily="2"/>
              </a:rPr>
              <a:t>2</a:t>
            </a:r>
            <a:r>
              <a:rPr lang="de-DE" sz="4400" b="0" i="0" u="sng" strike="noStrike" kern="1200" cap="none" spc="0" baseline="0" dirty="0" smtClean="0">
                <a:solidFill>
                  <a:srgbClr val="0000FF"/>
                </a:solidFill>
                <a:uFillTx/>
                <a:ea typeface="Lucida Sans Unicode" pitchFamily="2"/>
                <a:cs typeface="Tahoma" pitchFamily="2"/>
              </a:rPr>
              <a:t>) </a:t>
            </a:r>
            <a:r>
              <a:rPr lang="de-DE" sz="4400" u="sng" kern="0" dirty="0" smtClean="0">
                <a:solidFill>
                  <a:srgbClr val="0000FF"/>
                </a:solidFill>
                <a:ea typeface="Lucida Sans Unicode" pitchFamily="2"/>
                <a:cs typeface="Tahoma" pitchFamily="2"/>
              </a:rPr>
              <a:t>Study </a:t>
            </a:r>
            <a:r>
              <a:rPr lang="de-DE" sz="4400" u="sng" kern="0" dirty="0" err="1" smtClean="0">
                <a:solidFill>
                  <a:srgbClr val="0000FF"/>
                </a:solidFill>
                <a:ea typeface="Lucida Sans Unicode" pitchFamily="2"/>
                <a:cs typeface="Tahoma" pitchFamily="2"/>
              </a:rPr>
              <a:t>of</a:t>
            </a:r>
            <a:r>
              <a:rPr lang="de-DE" sz="4400" u="sng" kern="0" dirty="0" smtClean="0">
                <a:solidFill>
                  <a:srgbClr val="0000FF"/>
                </a:solidFill>
                <a:ea typeface="Lucida Sans Unicode" pitchFamily="2"/>
                <a:cs typeface="Tahoma" pitchFamily="2"/>
              </a:rPr>
              <a:t> </a:t>
            </a:r>
            <a:r>
              <a:rPr lang="de-DE" sz="4400" u="sng" kern="0" dirty="0" err="1" smtClean="0">
                <a:solidFill>
                  <a:srgbClr val="0000FF"/>
                </a:solidFill>
                <a:ea typeface="Lucida Sans Unicode" pitchFamily="2"/>
                <a:cs typeface="Tahoma" pitchFamily="2"/>
              </a:rPr>
              <a:t>concrete</a:t>
            </a:r>
            <a:r>
              <a:rPr lang="de-DE" sz="4400" u="sng" kern="0" dirty="0" smtClean="0">
                <a:solidFill>
                  <a:srgbClr val="0000FF"/>
                </a:solidFill>
                <a:ea typeface="Lucida Sans Unicode" pitchFamily="2"/>
                <a:cs typeface="Tahoma" pitchFamily="2"/>
              </a:rPr>
              <a:t> </a:t>
            </a:r>
            <a:r>
              <a:rPr lang="de-DE" sz="4400" u="sng" kern="0" dirty="0" err="1" smtClean="0">
                <a:solidFill>
                  <a:srgbClr val="0000FF"/>
                </a:solidFill>
                <a:ea typeface="Lucida Sans Unicode" pitchFamily="2"/>
                <a:cs typeface="Tahoma" pitchFamily="2"/>
              </a:rPr>
              <a:t>systems</a:t>
            </a:r>
            <a:endParaRPr lang="de-DE" sz="4400" b="0" i="0" u="sng" strike="noStrike" kern="1200" cap="none" spc="0" baseline="0" dirty="0">
              <a:solidFill>
                <a:srgbClr val="0000FF"/>
              </a:solidFill>
              <a:uFillTx/>
              <a:ea typeface="Lucida Sans Unicode" pitchFamily="2"/>
              <a:cs typeface="Tahoma" pitchFamily="2"/>
            </a:endParaRPr>
          </a:p>
        </p:txBody>
      </p:sp>
      <p:sp>
        <p:nvSpPr>
          <p:cNvPr id="49" name="Freihandform 48"/>
          <p:cNvSpPr/>
          <p:nvPr/>
        </p:nvSpPr>
        <p:spPr>
          <a:xfrm>
            <a:off x="5684730" y="3676394"/>
            <a:ext cx="179999" cy="17999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abs f3"/>
              <a:gd name="f9" fmla="abs f4"/>
              <a:gd name="f10" fmla="abs f5"/>
              <a:gd name="f11" fmla="+- 2700000 f1 0"/>
              <a:gd name="f12" fmla="?: f8 f3 1"/>
              <a:gd name="f13" fmla="?: f9 f4 1"/>
              <a:gd name="f14" fmla="?: f10 f5 1"/>
              <a:gd name="f15" fmla="+- f11 0 f1"/>
              <a:gd name="f16" fmla="*/ f12 1 21600"/>
              <a:gd name="f17" fmla="*/ f13 1 21600"/>
              <a:gd name="f18" fmla="*/ 21600 f12 1"/>
              <a:gd name="f19" fmla="*/ 21600 f13 1"/>
              <a:gd name="f20" fmla="+- f15 f1 0"/>
              <a:gd name="f21" fmla="min f17 f16"/>
              <a:gd name="f22" fmla="*/ f18 1 f14"/>
              <a:gd name="f23" fmla="*/ f19 1 f14"/>
              <a:gd name="f24" fmla="*/ f20 f7 1"/>
              <a:gd name="f25" fmla="val f22"/>
              <a:gd name="f26" fmla="val f23"/>
              <a:gd name="f27" fmla="*/ f24 1 f0"/>
              <a:gd name="f28" fmla="*/ f6 f21 1"/>
              <a:gd name="f29" fmla="+- f26 0 f6"/>
              <a:gd name="f30" fmla="+- f25 0 f6"/>
              <a:gd name="f31" fmla="+- 0 0 f27"/>
              <a:gd name="f32" fmla="*/ f29 1 2"/>
              <a:gd name="f33" fmla="*/ f30 1 2"/>
              <a:gd name="f34" fmla="+- 0 0 f31"/>
              <a:gd name="f35" fmla="+- f6 f32 0"/>
              <a:gd name="f36" fmla="+- f6 f33 0"/>
              <a:gd name="f37" fmla="*/ f34 f0 1"/>
              <a:gd name="f38" fmla="*/ f33 f21 1"/>
              <a:gd name="f39" fmla="*/ f32 f21 1"/>
              <a:gd name="f40" fmla="*/ f37 1 f7"/>
              <a:gd name="f41" fmla="*/ f35 f21 1"/>
              <a:gd name="f42" fmla="+- f40 0 f1"/>
              <a:gd name="f43" fmla="cos 1 f42"/>
              <a:gd name="f44" fmla="sin 1 f42"/>
              <a:gd name="f45" fmla="+- 0 0 f43"/>
              <a:gd name="f46" fmla="+- 0 0 f44"/>
              <a:gd name="f47" fmla="+- 0 0 f45"/>
              <a:gd name="f48" fmla="+- 0 0 f46"/>
              <a:gd name="f49" fmla="val f47"/>
              <a:gd name="f50" fmla="val f48"/>
              <a:gd name="f51" fmla="*/ f49 f33 1"/>
              <a:gd name="f52" fmla="*/ f50 f32 1"/>
              <a:gd name="f53" fmla="+- f36 0 f51"/>
              <a:gd name="f54" fmla="+- f36 f51 0"/>
              <a:gd name="f55" fmla="+- f35 0 f52"/>
              <a:gd name="f56" fmla="+- f35 f52 0"/>
              <a:gd name="f57" fmla="*/ f53 f21 1"/>
              <a:gd name="f58" fmla="*/ f55 f21 1"/>
              <a:gd name="f59" fmla="*/ f54 f21 1"/>
              <a:gd name="f60" fmla="*/ f56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58" r="f59" b="f60"/>
            <a:pathLst>
              <a:path>
                <a:moveTo>
                  <a:pt x="f28" y="f41"/>
                </a:moveTo>
                <a:arcTo wR="f38" hR="f39" stAng="f0" swAng="f1"/>
                <a:arcTo wR="f38" hR="f39" stAng="f2" swAng="f1"/>
                <a:arcTo wR="f38" hR="f39" stAng="f6" swAng="f1"/>
                <a:arcTo wR="f38" hR="f39" stAng="f1" swAng="f1"/>
                <a:close/>
              </a:path>
            </a:pathLst>
          </a:custGeom>
          <a:solidFill>
            <a:srgbClr val="FF0000"/>
          </a:solidFill>
          <a:ln w="0">
            <a:solidFill>
              <a:srgbClr val="000000"/>
            </a:solidFill>
            <a:prstDash val="solid"/>
          </a:ln>
        </p:spPr>
        <p:txBody>
          <a:bodyPr vert="horz" wrap="square" lIns="90004" tIns="44997" rIns="90004" bIns="44997" anchor="ctr" anchorCtr="1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cxnSp>
        <p:nvCxnSpPr>
          <p:cNvPr id="50" name="Gerade Verbindung mit Pfeil 49"/>
          <p:cNvCxnSpPr/>
          <p:nvPr/>
        </p:nvCxnSpPr>
        <p:spPr>
          <a:xfrm flipV="1">
            <a:off x="3121981" y="3836399"/>
            <a:ext cx="2516427" cy="939465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6" name="Picture 4" descr="http://latex.codecogs.com/png.latex?%5Cdpi%7B150%7D%20%5CLARGE%20%5Cvec%7B%5Clambda%7D_%7BHF%7D%5Cequiv%28%5Cunderbrace%7B1%2C%5Cldots%2C1%7D_N%2C0%2C%5Cldots%2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97" y="4775864"/>
            <a:ext cx="3790950" cy="91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9045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49" grpId="0" animBg="1"/>
    </p:bldLst>
  </p:timing>
</p:sld>
</file>

<file path=ppt/theme/theme1.xml><?xml version="1.0" encoding="utf-8"?>
<a:theme xmlns:a="http://schemas.openxmlformats.org/drawingml/2006/main" name="Standard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605</Words>
  <Application>Microsoft Office PowerPoint</Application>
  <PresentationFormat>Custom</PresentationFormat>
  <Paragraphs>164</Paragraphs>
  <Slides>27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Calibri</vt:lpstr>
      <vt:lpstr>Lucida Sans Unicode</vt:lpstr>
      <vt:lpstr>Monotype Corsiva</vt:lpstr>
      <vt:lpstr>StarSymbol</vt:lpstr>
      <vt:lpstr>Tahoma</vt:lpstr>
      <vt:lpstr>Times New Roman</vt:lpstr>
      <vt:lpstr>Standard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Schilling</dc:creator>
  <cp:lastModifiedBy>CS</cp:lastModifiedBy>
  <cp:revision>445</cp:revision>
  <dcterms:created xsi:type="dcterms:W3CDTF">2012-01-24T00:14:43Z</dcterms:created>
  <dcterms:modified xsi:type="dcterms:W3CDTF">2016-02-10T01:00:04Z</dcterms:modified>
</cp:coreProperties>
</file>