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43" r:id="rId2"/>
    <p:sldId id="367" r:id="rId3"/>
    <p:sldId id="356" r:id="rId4"/>
    <p:sldId id="357" r:id="rId5"/>
    <p:sldId id="368" r:id="rId6"/>
    <p:sldId id="369" r:id="rId7"/>
    <p:sldId id="372" r:id="rId8"/>
    <p:sldId id="374" r:id="rId9"/>
    <p:sldId id="373" r:id="rId10"/>
    <p:sldId id="375" r:id="rId11"/>
    <p:sldId id="362" r:id="rId12"/>
    <p:sldId id="376" r:id="rId13"/>
    <p:sldId id="378" r:id="rId14"/>
    <p:sldId id="370" r:id="rId15"/>
    <p:sldId id="371" r:id="rId16"/>
    <p:sldId id="377" r:id="rId17"/>
    <p:sldId id="363" r:id="rId18"/>
    <p:sldId id="294" r:id="rId19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979FF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6" autoAdjust="0"/>
    <p:restoredTop sz="94671" autoAdjust="0"/>
  </p:normalViewPr>
  <p:slideViewPr>
    <p:cSldViewPr>
      <p:cViewPr varScale="1">
        <p:scale>
          <a:sx n="55" d="100"/>
          <a:sy n="55" d="100"/>
        </p:scale>
        <p:origin x="891" y="39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A5809C-1117-45FD-B81F-AE9B701E8D44}" type="slidenum">
              <a:t>‹#›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8608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B74E73D-5BCF-4B98-93D9-8BAC3ACCE29A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4D2162-0B29-4ADE-AC05-7440C351DF9A}" type="slidenum">
              <a:t>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73961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88FF2-111B-4F7F-8CD0-56D60E7800A8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6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1DB3DB-CA75-47BA-B21E-8897A5A0B0E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2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45F67-9241-4307-AE60-BF8B52BFF74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87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9EEDD1-DF31-41F6-84E4-0BDF1C36C209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4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63462E-92C4-425D-9D86-9517BC24AA7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98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AD75A8-F2F5-4627-A838-097A3F20837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92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19F716-0502-4BAF-8036-A70C25F9A69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FF7B6F-204A-4491-8A8C-5C943455F9FC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2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8AC99-364F-40C2-896C-3046AA64A242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64707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D7065-ACFA-4EBF-B6FC-4AB4A651970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7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 lang="de-CH"/>
            </a:lvl1pPr>
          </a:lstStyle>
          <a:p>
            <a:pPr lvl="0"/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B43F1-FEEC-44B0-A9A9-FA00EC1AB654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2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B071FDF-BDAF-4020-820D-DBFEFBF44576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gif"/><Relationship Id="rId13" Type="http://schemas.openxmlformats.org/officeDocument/2006/relationships/image" Target="../media/image72.gif"/><Relationship Id="rId3" Type="http://schemas.openxmlformats.org/officeDocument/2006/relationships/image" Target="../media/image63.gif"/><Relationship Id="rId7" Type="http://schemas.openxmlformats.org/officeDocument/2006/relationships/image" Target="../media/image66.gif"/><Relationship Id="rId12" Type="http://schemas.openxmlformats.org/officeDocument/2006/relationships/image" Target="../media/image71.gif"/><Relationship Id="rId2" Type="http://schemas.openxmlformats.org/officeDocument/2006/relationships/image" Target="../media/image6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gif"/><Relationship Id="rId11" Type="http://schemas.openxmlformats.org/officeDocument/2006/relationships/image" Target="../media/image70.gif"/><Relationship Id="rId5" Type="http://schemas.openxmlformats.org/officeDocument/2006/relationships/image" Target="../media/image7.png"/><Relationship Id="rId10" Type="http://schemas.openxmlformats.org/officeDocument/2006/relationships/image" Target="../media/image69.gif"/><Relationship Id="rId4" Type="http://schemas.openxmlformats.org/officeDocument/2006/relationships/image" Target="../media/image64.gif"/><Relationship Id="rId9" Type="http://schemas.openxmlformats.org/officeDocument/2006/relationships/image" Target="../media/image68.gif"/><Relationship Id="rId14" Type="http://schemas.openxmlformats.org/officeDocument/2006/relationships/image" Target="../media/image73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gif"/><Relationship Id="rId13" Type="http://schemas.openxmlformats.org/officeDocument/2006/relationships/image" Target="../media/image84.png"/><Relationship Id="rId3" Type="http://schemas.openxmlformats.org/officeDocument/2006/relationships/image" Target="../media/image75.gif"/><Relationship Id="rId7" Type="http://schemas.openxmlformats.org/officeDocument/2006/relationships/image" Target="../media/image7.png"/><Relationship Id="rId12" Type="http://schemas.openxmlformats.org/officeDocument/2006/relationships/image" Target="../media/image83.gif"/><Relationship Id="rId2" Type="http://schemas.openxmlformats.org/officeDocument/2006/relationships/image" Target="../media/image74.gif"/><Relationship Id="rId16" Type="http://schemas.openxmlformats.org/officeDocument/2006/relationships/image" Target="../media/image8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gif"/><Relationship Id="rId11" Type="http://schemas.openxmlformats.org/officeDocument/2006/relationships/image" Target="../media/image82.gif"/><Relationship Id="rId5" Type="http://schemas.openxmlformats.org/officeDocument/2006/relationships/image" Target="../media/image77.gif"/><Relationship Id="rId15" Type="http://schemas.openxmlformats.org/officeDocument/2006/relationships/image" Target="../media/image86.png"/><Relationship Id="rId10" Type="http://schemas.openxmlformats.org/officeDocument/2006/relationships/image" Target="../media/image81.gif"/><Relationship Id="rId4" Type="http://schemas.openxmlformats.org/officeDocument/2006/relationships/image" Target="../media/image76.gif"/><Relationship Id="rId9" Type="http://schemas.openxmlformats.org/officeDocument/2006/relationships/image" Target="../media/image80.gif"/><Relationship Id="rId14" Type="http://schemas.openxmlformats.org/officeDocument/2006/relationships/image" Target="../media/image8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9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image" Target="../media/image8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87.png"/><Relationship Id="rId10" Type="http://schemas.openxmlformats.org/officeDocument/2006/relationships/image" Target="../media/image95.png"/><Relationship Id="rId4" Type="http://schemas.openxmlformats.org/officeDocument/2006/relationships/image" Target="../media/image90.png"/><Relationship Id="rId9" Type="http://schemas.openxmlformats.org/officeDocument/2006/relationships/image" Target="../media/image9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gif"/><Relationship Id="rId3" Type="http://schemas.openxmlformats.org/officeDocument/2006/relationships/image" Target="../media/image100.png"/><Relationship Id="rId7" Type="http://schemas.openxmlformats.org/officeDocument/2006/relationships/image" Target="../media/image104.gif"/><Relationship Id="rId12" Type="http://schemas.openxmlformats.org/officeDocument/2006/relationships/image" Target="../media/image109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gif"/><Relationship Id="rId11" Type="http://schemas.openxmlformats.org/officeDocument/2006/relationships/image" Target="../media/image108.gif"/><Relationship Id="rId5" Type="http://schemas.openxmlformats.org/officeDocument/2006/relationships/image" Target="../media/image102.gif"/><Relationship Id="rId10" Type="http://schemas.openxmlformats.org/officeDocument/2006/relationships/image" Target="../media/image107.gif"/><Relationship Id="rId4" Type="http://schemas.openxmlformats.org/officeDocument/2006/relationships/image" Target="../media/image101.png"/><Relationship Id="rId9" Type="http://schemas.openxmlformats.org/officeDocument/2006/relationships/image" Target="../media/image106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12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image" Target="../media/image122.png"/><Relationship Id="rId7" Type="http://schemas.openxmlformats.org/officeDocument/2006/relationships/image" Target="../media/image86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5.png"/><Relationship Id="rId5" Type="http://schemas.openxmlformats.org/officeDocument/2006/relationships/image" Target="../media/image124.png"/><Relationship Id="rId4" Type="http://schemas.openxmlformats.org/officeDocument/2006/relationships/image" Target="../media/image12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12" Type="http://schemas.openxmlformats.org/officeDocument/2006/relationships/image" Target="../media/image137.gif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1.png"/><Relationship Id="rId11" Type="http://schemas.openxmlformats.org/officeDocument/2006/relationships/image" Target="../media/image136.gif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png"/><Relationship Id="rId7" Type="http://schemas.openxmlformats.org/officeDocument/2006/relationships/image" Target="../media/image143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4" Type="http://schemas.openxmlformats.org/officeDocument/2006/relationships/image" Target="../media/image14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gif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7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390592"/>
            <a:ext cx="9936856" cy="15038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>
                <a:latin typeface="Bell MT" panose="02020503060305020303" pitchFamily="18" charset="0"/>
              </a:rPr>
              <a:t>Introduction into fermionic correlation and </a:t>
            </a:r>
            <a:endParaRPr lang="en-US" sz="3200" dirty="0" smtClean="0">
              <a:latin typeface="Bell MT" panose="02020503060305020303" pitchFamily="18" charset="0"/>
            </a:endParaRPr>
          </a:p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 smtClean="0">
                <a:latin typeface="Bell MT" panose="02020503060305020303" pitchFamily="18" charset="0"/>
              </a:rPr>
              <a:t>applications </a:t>
            </a:r>
            <a:r>
              <a:rPr lang="en-US" sz="3200" dirty="0">
                <a:latin typeface="Bell MT" panose="02020503060305020303" pitchFamily="18" charset="0"/>
              </a:rPr>
              <a:t>in quantum chemistry</a:t>
            </a:r>
            <a:endParaRPr lang="de-CH" sz="3200" b="0" strike="noStrike" kern="1200" cap="none" spc="0" baseline="0" dirty="0">
              <a:uFillTx/>
              <a:latin typeface="Bell MT" panose="02020503060305020303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917492" y="2488100"/>
            <a:ext cx="4392488" cy="12003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b="0" i="0" u="none" strike="noStrike" kern="1200" cap="none" spc="0" baseline="0" dirty="0">
                <a:uFillTx/>
              </a:rPr>
              <a:t>Christian Schilling</a:t>
            </a:r>
          </a:p>
          <a:p>
            <a:pPr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dirty="0"/>
              <a:t>University </a:t>
            </a:r>
            <a:r>
              <a:rPr lang="de-CH" sz="2400" dirty="0" err="1"/>
              <a:t>of</a:t>
            </a:r>
            <a:r>
              <a:rPr lang="de-CH" sz="2400" dirty="0"/>
              <a:t> Oxford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949189" y="4198270"/>
            <a:ext cx="4392241" cy="55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smtClean="0"/>
              <a:t>Budapest,  28 September 2018</a:t>
            </a:r>
            <a:endParaRPr lang="de-CH" sz="2000" b="0" i="0" u="none" strike="noStrike" kern="1200" cap="none" spc="0" baseline="0" dirty="0">
              <a:uFillTx/>
            </a:endParaRPr>
          </a:p>
        </p:txBody>
      </p:sp>
      <p:pic>
        <p:nvPicPr>
          <p:cNvPr id="9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224" y="6241288"/>
            <a:ext cx="2250339" cy="898448"/>
          </a:xfrm>
          <a:prstGeom prst="rect">
            <a:avLst/>
          </a:prstGeom>
        </p:spPr>
      </p:pic>
      <p:pic>
        <p:nvPicPr>
          <p:cNvPr id="10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838" y="2746299"/>
            <a:ext cx="1168043" cy="14717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912" y="2591679"/>
            <a:ext cx="1349844" cy="1602940"/>
          </a:xfrm>
          <a:prstGeom prst="rect">
            <a:avLst/>
          </a:prstGeom>
        </p:spPr>
      </p:pic>
      <p:sp>
        <p:nvSpPr>
          <p:cNvPr id="11" name="Textfeld 4"/>
          <p:cNvSpPr txBox="1"/>
          <p:nvPr/>
        </p:nvSpPr>
        <p:spPr>
          <a:xfrm>
            <a:off x="1583928" y="5239910"/>
            <a:ext cx="7416823" cy="55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/>
              <a:t>i</a:t>
            </a:r>
            <a:r>
              <a:rPr lang="de-CH" sz="2000" dirty="0" smtClean="0"/>
              <a:t>n collaboration with O.Legeza, S.Szalay</a:t>
            </a:r>
            <a:r>
              <a:rPr lang="de-CH" sz="2000" dirty="0"/>
              <a:t> </a:t>
            </a:r>
            <a:r>
              <a:rPr lang="de-CH" sz="2000" dirty="0" smtClean="0"/>
              <a:t>and Z.Zimboras (Budapest)</a:t>
            </a:r>
          </a:p>
        </p:txBody>
      </p:sp>
    </p:spTree>
    <p:extLst>
      <p:ext uri="{BB962C8B-B14F-4D97-AF65-F5344CB8AC3E}">
        <p14:creationId xmlns:p14="http://schemas.microsoft.com/office/powerpoint/2010/main" val="15230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atex.codecogs.com/gif.latex?%5Cdpi%7B150%7D%20%5CLARGE%20%5Cmbox%7Bsystematic%20approach%20%28more%20reasonable%29%3A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8" y="683493"/>
            <a:ext cx="6457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atex.codecogs.com/gif.latex?%5Cdpi%7B150%7D%20%5CLARGE%20%5Cmbox%7Bparticle-uncorrelated%20states%3A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1547589"/>
            <a:ext cx="45053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gif.latex?%5Cdpi%7B150%7D%20%5CLARGE%20%7C%5Cvarphi_1%2C%5Cldots%2C%5Cvarphi_N%5Crangle%20%5Cequiv%20f_%7B%5Cvarphi_1%7D%5E%5Cdagger%5Cldots%20f_%7B%5Cvarphi_N%7D%5E%5Cdagger%7C0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992" y="2116411"/>
            <a:ext cx="47625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151880" y="1648130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6" name="Picture 8" descr="https://latex.codecogs.com/gif.latex?%5Cdpi%7B150%7D%20%5CLARGE%20%5Cmbox%7B%28%60%60Slater%20determinants%27%27%29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169" y="2837632"/>
            <a:ext cx="38195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atex.codecogs.com/gif.latex?%5Cdpi%7B150%7D%20%5CLARGE%20%5Crightarrow%20%5Cmathcal%7BD%7D_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592" y="2475681"/>
            <a:ext cx="95250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151880" y="3707829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0" name="Picture 12" descr="https://latex.codecogs.com/gif.latex?%5Cdpi%7B150%7D%20%5CLARGE%20%5Cmbox%7Bparticle-separable%20states%3A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051" y="3558853"/>
            <a:ext cx="399097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latex.codecogs.com/gif.latex?%5Cdpi%7B150%7D%20%5CLARGE%20%5Cmathcal%7BD%7D_%7B%5Cmbox%7Bsep%7D%7D%3D%5Cmbox%7BConv%7D%28%5Cmathcal%7BD%7D_0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992" y="4251500"/>
            <a:ext cx="2952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151879" y="5075981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4" name="Picture 16" descr="https://latex.codecogs.com/gif.latex?%5Cdpi%7B150%7D%20%5CLARGE%20%5Cmbox%7Bparticle%20correlation%20%5C%26%20entanglement%20measures%3A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4980201"/>
            <a:ext cx="74961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latex.codecogs.com/gif.latex?%5Cdpi%7B150%7D%20%5CLARGE%20%5Cmbox%7Be.g.%7Egeometric%20measures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594" y="5570117"/>
            <a:ext cx="38481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s://latex.codecogs.com/gif.latex?%5Cdpi%7B150%7D%20%5Clarge%20%5Cmbox%7B%5BA.Gottlieb%2C%20N.Mauser%2C%20Int.%20J.%20Quantum%20Inf.%205%2C%208125%20%282007%29%5D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663" y="6521544"/>
            <a:ext cx="73056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s://latex.codecogs.com/gif.latex?%5Cdpi%7B150%7D%20%5Clarge%20%5Cmbox%7B%5BA.Gottlieb%2C%20N.Mauser%2C%20Phys.%20Rev.%20Lett.%2095%2C%20123003%20%282005%29%5D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663" y="6127369"/>
            <a:ext cx="72485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https://latex.codecogs.com/gif.latex?%5Cdpi%7B150%7D%20%5Clarge%20%5Cmbox%7B%5BJ.Schliemann%20et%20al.%2C%20Phys.%20Rev.%20A%2C%2064%2C%20022303%20%282001%29%5D%7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663" y="6940011"/>
            <a:ext cx="65913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3768" y="683493"/>
            <a:ext cx="9865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>
                <a:solidFill>
                  <a:srgbClr val="0000FF"/>
                </a:solidFill>
              </a:rPr>
              <a:t>(II) </a:t>
            </a:r>
            <a:r>
              <a:rPr lang="de-CH" sz="4000" dirty="0" smtClean="0">
                <a:solidFill>
                  <a:srgbClr val="0000FF"/>
                </a:solidFill>
              </a:rPr>
              <a:t>Application/Illustration in </a:t>
            </a:r>
            <a:r>
              <a:rPr lang="de-CH" sz="4000" dirty="0">
                <a:solidFill>
                  <a:srgbClr val="0000FF"/>
                </a:solidFill>
              </a:rPr>
              <a:t>concrete systems</a:t>
            </a:r>
            <a:endParaRPr lang="en-US" sz="4000" dirty="0">
              <a:solidFill>
                <a:srgbClr val="0000FF"/>
              </a:solidFill>
            </a:endParaRPr>
          </a:p>
        </p:txBody>
      </p:sp>
      <p:pic>
        <p:nvPicPr>
          <p:cNvPr id="2050" name="Picture 2" descr="https://latex.codecogs.com/gif.latex?%5Cdpi%7B150%7D%20%5CLARGE%20%5Cmbox%7B%28i%29%20A%20single%20fermion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6" y="2083439"/>
            <a:ext cx="31623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atex.codecogs.com/gif.latex?%5Cdpi%7B150%7D%20%5CLARGE%20%5Cmbox%7Bparticle%20correlation/entanglement%3A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2980285"/>
            <a:ext cx="55340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gif.latex?%5Cdpi%7B150%7D%20%5CLARGE%20%5Cmbox%7Bmode%20correlation/entanglement%3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074" y="3877132"/>
            <a:ext cx="52006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atex.codecogs.com/gif.latex?%5Cdpi%7B150%7D%20%5CLARGE%20%2C%5C%2C%5C%2C%5Cmbox%7Bstate%7D%5C%2C%7C%5CPsi%5Crangle%3D%5Cquad%28%7CL%5Crangle&amp;plus;%7CR%5Crangle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76" y="2078676"/>
            <a:ext cx="447675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atex.codecogs.com/gif.latex?%5Cdpi%7B150%7D%20%5Cfrac%7B1%7D%7B%5Csqrt%7B2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551" y="2016763"/>
            <a:ext cx="323850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1007864" y="3095113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1007211" y="3991960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0" name="Picture 12" descr="https://latex.codecogs.com/gif.latex?%5Cdpi%7B150%7D%20%5CLARGE%20%5Cmbox%7Btrivial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552" y="2980427"/>
            <a:ext cx="9810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latex.codecogs.com/gif.latex?%5Cdpi%7B150%7D%20%5CLARGE%20%7C%5CPsi%5Crangle%20%3D%20%5Cquad%28%7C1%2C0%5Crangle&amp;plus;%7C0%2C1%5Crangle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473" y="4499435"/>
            <a:ext cx="38195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latex.codecogs.com/gif.latex?%5Cdpi%7B150%7D%20%5CLARGE%20L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678" y="5396282"/>
            <a:ext cx="2571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s://latex.codecogs.com/gif.latex?%5Cdpi%7B150%7D%20%5CLARGE%20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235" y="5396282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2952080" y="4993350"/>
            <a:ext cx="114781" cy="2986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384128" y="5014163"/>
            <a:ext cx="24372" cy="2778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0" name="Picture 22" descr="https://latex.codecogs.com/gif.latex?%5Cdpi%7B150%7D%20%5CLARGE%20%5Cmbox%7Breally%20correlated/entangled%3F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074" y="6217101"/>
            <a:ext cx="45624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Rightarrow%5C%2C%5Crho_L%3D%5Cquad%5Cbig%5B%7C0%5Crangle%5C%2C%5C%2C%5Clangle0%7C&amp;plus;%7C1%5Crangle%5C%2C%5C%2C%5Clangle1%7C%5Cbig%5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01" y="5348331"/>
            <a:ext cx="47434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latex.codecogs.com/png.latex?%5Cdpi%7B150%7D%20L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061" y="5734954"/>
            <a:ext cx="3048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latex.codecogs.com/png.latex?%5Cdpi%7B150%7D%20L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464" y="5734954"/>
            <a:ext cx="3048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https://latex.codecogs.com/png.latex?%5Cdpi%7B150%7D%20%5Clarge%20%5Cfrac%7B1%7D%7B%5Csqrt%7B2%7D%7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663" y="4388629"/>
            <a:ext cx="38100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latex.codecogs.com/png.latex?%5Cdpi%7B150%7D%20%5Clarge%20%5Cfrac%7B1%7D%7B2%7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80" y="5285289"/>
            <a:ext cx="14287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46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https://latex.codecogs.com/gif.latex?%5Cdpi%7B150%7D%20%5CLARGE%20%5Cmbox%7BNo%21%3A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937618"/>
            <a:ext cx="6381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atex.codecogs.com/png.latex?%5Cdpi%7B150%7D%20%5CLARGE%20%5Cbig%5B%7C1%2C0%5Crangle%5C%21%5Clangle1%2C0%7C&amp;plus;%7C0%2C1%5Crangle%5C%21%5Clangle0%2C1%7C&amp;plus;%7C1%2C0%5Crangle%5C%21%5Clangle0%2C1%7C&amp;plus;%7C0%2C1%5Crangle%5C%21%5Clangle1%2C0%7C%5Cbig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024" y="1691605"/>
            <a:ext cx="743902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latex.codecogs.com/png.latex?%5Cdpi%7B150%7D%20%5CLARGE%20%7C%5CPsi%5Crangle%5C%21%5Clangle%5CPsi%7C%3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1729706"/>
            <a:ext cx="14097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s://latex.codecogs.com/png.latex?%5Cdpi%7B150%7D%20%5Clarge%20%5Cfrac%7B1%7D%7B2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344" y="1648743"/>
            <a:ext cx="14287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https://latex.codecogs.com/png.latex?%5Cdpi%7B150%7D%20%5CLARGE%20%5Comega_%7B%7C%5CPsi%5Crangle%5C%21%5Clangle%5CPsi%7C%7D%7C_%7B%5Cmathcal%7BA%7D_L%5Cotimes%20%5Cmathcal%7BA%7D_R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3131765"/>
            <a:ext cx="21621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https://latex.codecogs.com/png.latex?%5Cdpi%7B150%7D%20%5CLARGE%20%3D%5Cquad%5Cbig%5B%5Comega_%7B%7C1%2C0%5Crangle%5C%21%5Clangle1%2C0%7C%7D%7C_%7B%5Cmathcal%7BA%7D_L%5Cotimes%20%5Cmathcal%7BA%7D_R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80" y="3093664"/>
            <a:ext cx="338137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https://latex.codecogs.com/png.latex?%5Cdpi%7B150%7D%20%5CLARGE%20&amp;plus;%5C%2C%5Comega_%7B%7C0%2C1%5Crangle%5C%21%5Clangle0%2C1%7C%7D%7C_%7B%5Cmathcal%7BA%7D_L%5Cotimes%20%5Cmathcal%7BA%7D_R%7D%5Cbig%5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528" y="3112714"/>
            <a:ext cx="290512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https://latex.codecogs.com/png.latex?%5Cdpi%7B150%7D%20%5Clarge%20%5Cfrac%7B1%7D%7B2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136" y="3069851"/>
            <a:ext cx="14287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https://latex.codecogs.com/png.latex?%5Cdpi%7B150%7D%20%5CLARGE%20%5CRightarrow%5C%2C%5C%2C%5Comega_%7B%7C%5CPsi%5Crangle%5C%21%5Clangle%5CPsi%7C%7D%5C%2C%5C%2C%5Cmbox%7Bis%20mode-correlated%20w.r.t.%7D%5C%2C%5C%2CL%5Cleftrightarrow%20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4117961"/>
            <a:ext cx="7162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https://latex.codecogs.com/png.latex?%5Cdpi%7B150%7D%20%5CLARGE%20%5Cmbox%7Bbut%20not%20mode-entangled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096" y="4704107"/>
            <a:ext cx="39243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6" name="Picture 34" descr="https://latex.codecogs.com/png.latex?%5Cdpi%7B150%7D%20%5CLARGE%20%5Cmbox%7B%28unnecessary%29%20embedding%20of%7D%5C%2C%5C%2C%5Cmathcal%7BH%7D%5C%2C%5C%2C%5Cmbox%7Band%7D%5C%2C%5C%2C%5Cmathcal%7BA%7D%5C%2C%5C%2C%2C%5Cmbox%7Brespectively%7D%2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42" y="6156101"/>
            <a:ext cx="85534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8" name="Picture 36" descr="https://latex.codecogs.com/png.latex?%5Cdpi%7B150%7D%20%5CLARGE%20%5Cmbox%7Bcan%20be%20quite%20misleading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07" y="6732721"/>
            <a:ext cx="38671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0" name="Picture 38" descr="https://latex.codecogs.com/png.latex?%5Cdpi%7B150%7D%20%5CLARGE%20%5Cmbox%7Bnote%3A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56" y="5512805"/>
            <a:ext cx="7715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863848" y="5987315"/>
            <a:ext cx="8856984" cy="12117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latex.codecogs.com/png.latex?%5Cdpi%7B150%7D%20%5CLARGE%20%5Cmbox%7B%28ii%29%20Mode/orbital%20correlations%20in%20a%20molecule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06" y="556894"/>
            <a:ext cx="70770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04" y="3176597"/>
            <a:ext cx="3764504" cy="2770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00" y="3302730"/>
            <a:ext cx="3096344" cy="2521816"/>
          </a:xfrm>
          <a:prstGeom prst="rect">
            <a:avLst/>
          </a:prstGeom>
        </p:spPr>
      </p:pic>
      <p:pic>
        <p:nvPicPr>
          <p:cNvPr id="3076" name="Picture 4" descr="https://latex.codecogs.com/gif.latex?%5Cdpi%7B150%7D%20%5CLARGE%20%5Cmbox%7BLiF%20at%7D%5C%2C%5C%2Cr%3D13.7%5CAA%5C%2C%2C%5C%2C%5C%2C25%5C%2C%5C%2C%5Cmbox%7Bbasis%20functions%20%28orbitals%29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971" y="1199238"/>
            <a:ext cx="77628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latex.codecogs.com/gif.latex?%5Cdpi%7B150%7D%20%5CLARGE%20%5Crightarrow%20%5Crho_i%2C%20%5Crho_j%2C%20%5Crho_%7Bij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618" y="2092884"/>
            <a:ext cx="194310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latex.codecogs.com/gif.latex?%5Cdpi%7B150%7D%20%5CLARGE%20%5Cmbox%7Bpick%20two%20orbitals%7D%5C%2C%5C%2C%5Cvarphi_i%2C%5Cvarphi_j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971" y="2016685"/>
            <a:ext cx="37814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latex.codecogs.com/gif.latex?%5Cdpi%7B150%7D%20%5CLARGE%20S%28%5Crho_i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581" y="2818739"/>
            <a:ext cx="8191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s://latex.codecogs.com/gif.latex?%5Cdpi%7B150%7D%20%5CLARGE%20I%28%5Crho_%7Bij%7D%7C%7C%5Crho_i%5Cotimes%5Crho_j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168" y="2828966"/>
            <a:ext cx="2286000" cy="4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s://latex.codecogs.com/gif.latex?%5Cdpi%7B150%7D%20%5Clarge%20%5Cmbox%7B%5BK.%7EBoguslawski%20et%20al.%2C%20J.%20Phys.%20Chem.%20Lett.%203%2C%2021%2C%203129%20%282012%29%5D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96" y="6277011"/>
            <a:ext cx="77724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https://latex.codecogs.com/gif.latex?%5Cdpi%7B150%7D%20%5Clarge%20%5Cmbox%7B&amp;plus;%20many%20further%20papers%20by%20O.%7ELegeza%2C%20M.%7EReiher%2C%5Cldots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96" y="6679601"/>
            <a:ext cx="62579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mbox%7B&amp;plus;%20generalization%20to%20multipartite%20correlation%20by%20S.%7ESzalay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96" y="7079065"/>
            <a:ext cx="68484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75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https://latex.codecogs.com/png.latex?%5Cdpi%7B150%7D%20%5CLARGE%20&amp;plus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111" y="2868117"/>
            <a:ext cx="266700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1176437" y="278068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8" descr="https://latex.codecogs.com/png.latex?%5Cdpi%7B150%7D%20%5CLARGE%20&amp;plus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677" y="2868117"/>
            <a:ext cx="266700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3254003" y="278068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>
            <a:off x="1403127" y="3635821"/>
            <a:ext cx="2066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023345" y="3945517"/>
            <a:ext cx="1489" cy="27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74293" y="3419797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09601" y="3419797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727944" y="2627709"/>
            <a:ext cx="1404938" cy="7920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80" name="Picture 12" descr="https://latex.codecogs.com/png.latex?%5Cdpi%7B150%7D%20%5CLARGE%20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648" y="3058492"/>
            <a:ext cx="257175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s://latex.codecogs.com/png.latex?%5Cdpi%7B150%7D%20%5CLARGE%20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827" y="3043469"/>
            <a:ext cx="257175" cy="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https://latex.codecogs.com/png.latex?%5Cdpi%7B150%7D%20%5CLARGE%20%5Crightarrow%5C%2C%5C%2C%5Cmbox%7BHubbard%20dimer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336" y="1979637"/>
            <a:ext cx="31527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5978609" y="2839882"/>
            <a:ext cx="253908" cy="2186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6082027" y="3623982"/>
            <a:ext cx="2066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702245" y="3933678"/>
            <a:ext cx="1489" cy="27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153193" y="3407958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88501" y="3407958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88" name="Picture 20" descr="https://latex.codecogs.com/png.latex?%5Cdpi%7B150%7D%20%5CLARGE%20%7B%5Ccolor%7BBlue%7D%20%5Cboldsymbol%7B%7D%5Cdownarrow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626" y="2757110"/>
            <a:ext cx="376602" cy="587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2" descr="https://latex.codecogs.com/png.latex?%5Cdpi%7B150%7D%20%5CLARGE%20%7B%5Ccolor%7BBlue%7D%20%5Cboldsymbol%7B%7D%5Cuparrow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485" y="2648562"/>
            <a:ext cx="370687" cy="57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rc 13"/>
          <p:cNvSpPr/>
          <p:nvPr/>
        </p:nvSpPr>
        <p:spPr>
          <a:xfrm rot="19326750">
            <a:off x="5970961" y="2609328"/>
            <a:ext cx="2023917" cy="1681108"/>
          </a:xfrm>
          <a:prstGeom prst="arc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8012036" y="2868457"/>
            <a:ext cx="253908" cy="2186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98" name="Picture 30" descr="https://latex.codecogs.com/png.latex?%5Cdpi%7B150%7D%20%5CLARGE%20%5Chat%7BH%7D%3D-t%5Csum_%7B%5Csigma%7Df%5E%5Cdagger_%7BL%5Csigma%7Df%5E%7B%5C%2C%7D_%7BR%5Csigma%7D&amp;plus;h.c.%5C%2C&amp;plus;%5C%2CU%5Csum_%7Bj%3DL%2CR%7D%5Chat%7Bn%7D_%7Bj%5Cuparrow%7D%5Chat%7Bn%7D_%7Bj%5Cdownarrow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111" y="4687829"/>
            <a:ext cx="7258050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8" name="Picture 40" descr="https://latex.codecogs.com/png.latex?%5Cdpi%7B150%7D%20%5CLARGE%20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797" y="3799066"/>
            <a:ext cx="17145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0" name="Picture 42" descr="https://latex.codecogs.com/png.latex?%5Cdpi%7B150%7D%20%5CLARGE%20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089" y="3791744"/>
            <a:ext cx="17145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2" name="Picture 44" descr="https://latex.codecogs.com/png.latex?%5Cdpi%7B150%7D%20%5CLARGE%20%7B%5Ccolor%7BBlue%7D%20t%5Cpropto%20e%5E%7B-r%7D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045" y="2883578"/>
            <a:ext cx="1219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atex.codecogs.com/png.latex?%5Cdpi%7B150%7D%20%5CLARGE%20%5Cmbox%7Bhydrogen%20molecule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29" y="1976033"/>
            <a:ext cx="30194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latex.codecogs.com/png.latex?%5Cdpi%7B150%7D%20%5CLARGE%20%5Cmbox%7B%28iii%29%20Correlation%20paradox%20of%20the%20dissociation%20limit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805868"/>
            <a:ext cx="79724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atex.codecogs.com/png.latex?%5Cdpi%7B150%7D%20%5CLARGE%20%5Crightarrow%5C%2C%5C%2C%5Cmbox%7Bground%20state%7D%5C%2C%5C%2C%7C%5CPsi_0%28r%29%5Crangl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111" y="5957216"/>
            <a:ext cx="399097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51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2" grpId="0" animBg="1"/>
      <p:bldP spid="13" grpId="0" animBg="1"/>
      <p:bldP spid="14" grpId="0" animBg="1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6" descr="https://latex.codecogs.com/png.latex?%5Cdpi%7B150%7D%20%5CLARGE%20%5Cnot%20%5Capprox%20%5C%2C%7C%5Cvarphi_1%2C%5Cvarphi_2%5Cr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955" y="3631699"/>
            <a:ext cx="17145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8" descr="https://latex.codecogs.com/png.latex?%5Cdpi%7B150%7D%20%5CLARGE%20%28%5Cmbox%7Bnot%20a%20Slater%20determinant%7D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272" y="3684892"/>
            <a:ext cx="42767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mbox%7Bdissociation%20limit%3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09" y="1341266"/>
            <a:ext cx="28670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50%7D%20%5CLARGE%20%5CRightarrow%5C%2C%5C%2C%5Cmbox%7Bparadoxical%21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52" y="5436021"/>
            <a:ext cx="25908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atex.codecogs.com/png.latex?%5Cdpi%7B150%7D%20%5CLARGE%20%28%3F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827" y="5421733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https://latex.codecogs.com/png.latex?%5Cdpi%7B150%7D%20%5Clarge%20%5Cfrac%7B1%7D%7B%5Csqrt%7B2%7D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037" y="2506013"/>
            <a:ext cx="38100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atex.codecogs.com/png.latex?%5Cdpi%7B150%7D%20%5CLARGE%20%7C%5CPsi_0%28r%29%5Crangle%5Capprox%5Cquad%5Cbig%5B%7CL%5C%21%5Cuparrow%2CR%5C%21%5Cdownarrow%5Crangle-%7CL%5C%21%5Cdownarrow%2CR%5C%21%5Cuparrow%5Crangle%5Cbig%5D%5C%2C%2C%5C%2C%5C%2C%5C%2C%5Cmbox%7Bfor%7D%5C%2C%5C%2Cr%5C%2C%5C%2C%5Cmbox%7Blarge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2586975"/>
            <a:ext cx="796290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01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52" y="1979590"/>
            <a:ext cx="3942697" cy="2584657"/>
          </a:xfrm>
          <a:prstGeom prst="rect">
            <a:avLst/>
          </a:prstGeom>
        </p:spPr>
      </p:pic>
      <p:pic>
        <p:nvPicPr>
          <p:cNvPr id="2" name="Picture 8" descr="https://latex.codecogs.com/png.latex?%5Cdpi%7B150%7D%20%5CLARGE%20%5Cmbox%7Bsolution%20of%20the%20paradox%3A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01" y="655779"/>
            <a:ext cx="38671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4" descr="https://latex.codecogs.com/png.latex?%5Cdpi%7B150%7D%20%5Cfrac%7B1%7D%7BZ%28r%2C%5Cbeta%29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76" y="4884749"/>
            <a:ext cx="704850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0" descr="https://latex.codecogs.com/png.latex?%5Cdpi%7B150%7D%20%5CLARGE%20%5Crho%28r%2C%5Cbeta%29%3D%5Cqquad%5C%2Ce%5E%7B-%5Cbeta%20%5Chat%7BH%7D_r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70" y="4823999"/>
            <a:ext cx="3343275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https://latex.codecogs.com/png.latex?%5Cdpi%7B150%7D%20%5CLARGE%20%5Csim%20%5Cquad%5Csum_%7Bj%3D0%7D%5E3%20%7C%5CPsi_j%28r%29%5Crangle%5C%21%5Clangle%5CPsi_j%28r%29%7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216" y="4537087"/>
            <a:ext cx="37147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6" descr="https://latex.codecogs.com/png.latex?%5Cdpi%7B150%7D%20%5Clarge%20%5Cfrac%7B1%7D%7B4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71" y="4860936"/>
            <a:ext cx="142875" cy="5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0" descr="https://latex.codecogs.com/png.latex?%5Cdpi%7B150%7D%20%5CLARGE%20%3D%5Cquad%5Csum_%7B%5Csigma%2C%5Csigma%27%3D%5Cuparrow%2C%5Cdownarrow%7D%7CL%5Csigma%2CR%5Csigma%27%5Crangle%5C%21%5Clangle%20L%5Csigma%2CR%5Csigma%27%7C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216" y="5840873"/>
            <a:ext cx="49530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6" descr="https://latex.codecogs.com/png.latex?%5Cdpi%7B150%7D%20%5Clarge%20%5Cfrac%7B1%7D%7B4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51" y="5830422"/>
            <a:ext cx="142875" cy="5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2" descr="https://latex.codecogs.com/png.latex?%5Cdpi%7B150%7D%20%5CLARGE%20%2C%5C%2C%5C%2Cr%5Crightarrow%5Cinfty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37" y="5088872"/>
            <a:ext cx="15049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s://latex.codecogs.com/png.latex?%5Cdpi%7B150%7D%20%5CLARGE%20%5Cmbox%7Btiny%20noise%20destroys%20entanglement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501" y="1342239"/>
            <a:ext cx="53435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latex.codecogs.com/gif.latex?%5Cdpi%7B150%7D%20%5CLARGE%20%5CDelta%20E%20%5Cleftrightarrow%20k_BT%5Cequiv%20%5Cbeta%5E%7B-1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234" y="2924860"/>
            <a:ext cx="313372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latex.codecogs.com/gif.latex?%5Cdpi%7B150%7D%20%5Clarge%20%5CDelta%20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952" y="3419797"/>
            <a:ext cx="43815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2664048" y="3292421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51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87784" y="3923853"/>
            <a:ext cx="936104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077" y="1691605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p</a:t>
            </a:r>
            <a:endParaRPr lang="en-GB" sz="3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66077" y="5364013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m</a:t>
            </a:r>
            <a:endParaRPr lang="en-GB" sz="3600" i="1" dirty="0"/>
          </a:p>
        </p:txBody>
      </p:sp>
      <p:pic>
        <p:nvPicPr>
          <p:cNvPr id="6146" name="Picture 2" descr="https://latex.codecogs.com/png.latex?%5Cdpi%7B150%7D%20%5CLARGE%20%5Crightarrow%20%5Cmbox%7Bparticle%20correlation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858" y="2639022"/>
            <a:ext cx="35814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latex.codecogs.com/png.latex?%5Cdpi%7B150%7D%20%5CLARGE%20%5Cmbox%7Bbut%20no%20entanglement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40" y="3192319"/>
            <a:ext cx="33718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https://latex.codecogs.com/png.latex?%5Cdpi%7B150%7D%20%5CLARGE%20%5Crho%3D%5Csum_j%20p_j%5C%2C%20%7CSD_j%5Crangle%5C%21%5Clangle%20SD_j%7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513" y="1547589"/>
            <a:ext cx="37052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s://latex.codecogs.com/png.latex?%5Cdpi%7B150%7D%20%5CLARGE%20r%20%5Cgeq%201.6%3A%5C%2C%5C%2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513" y="971784"/>
            <a:ext cx="1400175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21" y="720168"/>
            <a:ext cx="4235471" cy="30236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427" y="4283913"/>
            <a:ext cx="4336465" cy="310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8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17688" y="283261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400" dirty="0" err="1"/>
              <a:t>Thank</a:t>
            </a:r>
            <a:r>
              <a:rPr lang="de-CH" sz="5400" dirty="0"/>
              <a:t> </a:t>
            </a:r>
            <a:r>
              <a:rPr lang="de-CH" sz="5400" dirty="0" err="1"/>
              <a:t>you</a:t>
            </a:r>
            <a:r>
              <a:rPr lang="de-CH" sz="5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29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904" y="1835621"/>
            <a:ext cx="7272808" cy="5408988"/>
          </a:xfrm>
          <a:prstGeom prst="rect">
            <a:avLst/>
          </a:prstGeom>
        </p:spPr>
      </p:pic>
      <p:pic>
        <p:nvPicPr>
          <p:cNvPr id="3074" name="Picture 2" descr="https://latex.codecogs.com/png.latex?%5Cdpi%7B150%7D%20%5Chuge%20%5Cunderline%7B%5Cmbox%7Bresearch%20vision%3A%7D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128" y="539477"/>
            <a:ext cx="300037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01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16084" y="1275838"/>
            <a:ext cx="3384377" cy="707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40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Outline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47206" y="3080397"/>
            <a:ext cx="7589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rgbClr val="0000FF"/>
                </a:solidFill>
              </a:rPr>
              <a:t>(I)  </a:t>
            </a:r>
            <a:r>
              <a:rPr lang="de-CH" sz="3600" dirty="0" smtClean="0">
                <a:solidFill>
                  <a:srgbClr val="0000FF"/>
                </a:solidFill>
              </a:rPr>
              <a:t>Fermionic (quantum) correlation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31800" y="4139877"/>
            <a:ext cx="90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rgbClr val="0000FF"/>
                </a:solidFill>
              </a:rPr>
              <a:t>(II)  </a:t>
            </a:r>
            <a:r>
              <a:rPr lang="de-CH" sz="3600" dirty="0" smtClean="0">
                <a:solidFill>
                  <a:srgbClr val="0000FF"/>
                </a:solidFill>
              </a:rPr>
              <a:t>Application/Illustration in  concrete systems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6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77466" y="361659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dirty="0">
                <a:solidFill>
                  <a:srgbClr val="0000FF"/>
                </a:solidFill>
              </a:rPr>
              <a:t>(I)  Fermionic </a:t>
            </a:r>
            <a:r>
              <a:rPr lang="de-CH" sz="4000" dirty="0" smtClean="0">
                <a:solidFill>
                  <a:srgbClr val="0000FF"/>
                </a:solidFill>
              </a:rPr>
              <a:t>(quantum) correlation</a:t>
            </a:r>
            <a:endParaRPr lang="en-US" sz="4000" dirty="0">
              <a:solidFill>
                <a:srgbClr val="0000FF"/>
              </a:solidFill>
            </a:endParaRPr>
          </a:p>
        </p:txBody>
      </p:sp>
      <p:pic>
        <p:nvPicPr>
          <p:cNvPr id="4102" name="Picture 6" descr="https://latex.codecogs.com/png.latex?%5Cdpi%7B150%7D%20%5CLARGE%20%5Cmbox%7B%5Cunderline%7Brecap%3A%7D%20distinguishable%20subsystems%20A%2C%20B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22" y="2155437"/>
            <a:ext cx="63912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69017" y="3419781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86231" y="4321036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79204" y="5294151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83374" y="6326722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4" name="Picture 8" descr="https://latex.codecogs.com/png.latex?%5Cdpi%7B150%7D%20%5CLARGE%20%5Cmbox%7BHilbert%20space%3A%7D%5Cquad%5Cmathcal%7BH%7D%3D%5Cmathcal%7BH%7D_A%5Cotimes%20%5Cmathcal%7BH%7D_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06" y="3313839"/>
            <a:ext cx="51244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s://latex.codecogs.com/png.latex?%5Cdpi%7B150%7D%20%5CLARGE%20%5Cmbox%7Balgebra%20of%20observales%3A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13" y="4240154"/>
            <a:ext cx="3429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s://latex.codecogs.com/png.latex?%5Cdpi%7B150%7D%20%5CLARGE%20%5Cquad%5Cmathcal%7BA%7D%3D%5Cmathcal%7BA%7D_A%5C%21%5Cotimes%5C%21%20%5Cmathcal%7BA%7D_B%20%5Cequiv%20%5Cmathcal%7BB%7D%28%5Cmathcal%7BH%7D_A%29%5C%21%5Cotimes%5C%21%20%5Cmathcal%7BB%7D%28%5Cmathcal%7BH%7D_B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152" y="4221103"/>
            <a:ext cx="54864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https://latex.codecogs.com/png.latex?%5Cdpi%7B150%7D%20%5CLARGE%20%5Cmbox%7Bquantum%20state%7D%5C%2C%5C%2C%5Comega%3A%5C%2C%5Cmathcal%7BA%7D%5Cqquad%5Cqquad%5Cmathbb%7BC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13" y="5188846"/>
            <a:ext cx="5286375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4467152" y="5384109"/>
            <a:ext cx="11521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8" name="Picture 22" descr="https://latex.codecogs.com/png.latex?%5Cdpi%7B150%7D%20%5Csmall%20%5Cmbox%7Blinear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278" y="5136842"/>
            <a:ext cx="523875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https://latex.codecogs.com/png.latex?%5Cdpi%7B150%7D%20%5Csmall%20%5Cmbox%7Bpositive%20semi-def.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136" y="5525616"/>
            <a:ext cx="1628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2" name="Picture 26" descr="https://latex.codecogs.com/png.latex?%5Cdpi%7B150%7D%20%5CLARGE%20%2C%5C%2C%5C%2C%5Comega%28%5Cmathbf%7B1%7D%29%3D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352" y="5178747"/>
            <a:ext cx="17526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6" name="Picture 30" descr="https://latex.codecogs.com/png.latex?%5Cdpi%7B150%7D%20%5CLARGE%20%5Cmbox%7Breduced%20state%3A%7D%5C%2C%5C%2C%5C%2C%5Comega_A%5Cequiv%5Comega%7C_%7B%5Cmathcal%7BA%7D_A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7" y="6225496"/>
            <a:ext cx="427672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8" name="Picture 32" descr="https://latex.codecogs.com/png.latex?%5Cdpi%7B150%7D%20%5CLARGE%20%5Cmbox%7Bdensity%20operator%7D%5C%2C%5Crho%5C%2C%3F%3A%5C%2C%5C%2C%5Comega_%7B%5Crho%7D%28%5Ccdot%29%5Cequiv%20%5Cmbox%7BTr%7D_%7B%5Cmathcal%7BH%7D%7D%5B%28%5Ccdot%29%5Crho%5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577" y="5978275"/>
            <a:ext cx="6429375" cy="4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7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9311" y="666022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4" name="Picture 4" descr="https://latex.codecogs.com/png.latex?%5Cdpi%7B150%7D%20%5CLARGE%20%5Cmbox%7B%7B%5Ccolor%7BRed%7D%20uncorrelated%7D%20states%7D%5C%2C%5C%2C%28%5Crightarrow%20%5Cmathcal%7BD%7D_%7B%7B%5Ccolor%7BRed%7D%200%7D%7D%29%5C%2C%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75" y="551194"/>
            <a:ext cx="47625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latex.codecogs.com/png.latex?%5Cdpi%7B150%7D%20%5CLARGE%20%5Comega%28%5Chat%7BA%7D%5C%21%5Cotimes%5C%21%5Chat%7BB%7D%29%3D%5Comega%28%5Chat%7BA%7D%5C%21%5Cotimes%5C%21%5Chat%7B1%7D%29%5Comega%28%5Chat%7B1%7D%5C%21%5Cotimes%5C%21%5Chat%7BB%7D%29%5Cequiv%20%5Comega_A%28%5Chat%7BA%7D%29%5Comega_B%28%5Chat%7BB%7D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75" y="1228411"/>
            <a:ext cx="732472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1390" y="2800870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8" name="Picture 8" descr="https://latex.codecogs.com/png.latex?%5Cdpi%7B150%7D%20%5CLARGE%20%5Cmbox%7B%7B%5Ccolor%7BRed%7D%20unentangled/separable%7D%20states%3A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305" y="2686040"/>
            <a:ext cx="48196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latex.codecogs.com/png.latex?%5Cdpi%7B150%7D%20%5CLARGE%20%5Cmathcal%7BD%7D_%7B%5Cmbox%7Bsep%7D%7D%20%5Cequiv%20%5Cmbox%7BConv%7D%28%5Cmathcal%7BD%7D_%7B0%7D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448" y="2704166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s://latex.codecogs.com/png.latex?%5Cdpi%7B150%7D%20%5CLARGE%20%28%5Crightarrow%5C%2C%5Cmbox%7Baxioms%20for%20entanglement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3300045"/>
            <a:ext cx="48482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50" y="4119205"/>
            <a:ext cx="4711259" cy="29994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50" y="4092932"/>
            <a:ext cx="4695413" cy="30256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04" y="4100929"/>
            <a:ext cx="4711259" cy="3005181"/>
          </a:xfrm>
          <a:prstGeom prst="rect">
            <a:avLst/>
          </a:prstGeom>
        </p:spPr>
      </p:pic>
      <p:pic>
        <p:nvPicPr>
          <p:cNvPr id="1026" name="Picture 2" descr="https://latex.codecogs.com/png.latex?%5Cdpi%7B150%7D%20%5CLARGE%20%5Crightarrow%20%5Cmbox%7Bcorrelation%20measure%7D%5C%2C%5C%2C%5Cmathcal%7BC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820" y="4693314"/>
            <a:ext cx="40671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50%7D%20%5CLARGE%20%5Crightarrow%20%5Cmbox%7Bentanglement%20measure%7D%5C%2C%5C%2C%5Cmathcal%7BE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820" y="5241568"/>
            <a:ext cx="453390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atex.codecogs.com/gif.latex?%5Cdpi%7B150%7D%20%5CLARGE%20%5Cforall%20%5Chat%7BA%7D%5Cin%5Cmathcal%7BA%7D_A%2C%20%5Chat%7BB%7D%5Cin%5Cmathcal%7BA%7D_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52" y="1873661"/>
            <a:ext cx="31242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08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latex.codecogs.com/png.latex?%5Cdpi%7B150%7D%20%5CLARGE%20%5Cmbox%7Bback%20to%20fermions%21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20" y="1187549"/>
            <a:ext cx="27717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latex.codecogs.com/png.latex?%5Cdpi%7B150%7D%20%5CLARGE%20%5Crightarrow%20%5C%2C%5C%2C%5Cmbox%7BHilbert%20space%7D%5C%2C%5C%2C%5Cmathcal%7BH%7D_N%3D%5Cwedge%5EN%5B%5Cmathcal%7BH%7D_1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64" y="2477219"/>
            <a:ext cx="52768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latex.codecogs.com/png.latex?%5Cdpi%7B150%7D%20%5CLARGE%20%5Cmbox%7Bwhere%20is%20the%20tensor%20product%3F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056" y="3955440"/>
            <a:ext cx="46672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s://latex.codecogs.com/png.latex?%5Cdpi%7B150%7D%20%5CLARGE%20%5Cmbox%7Bnotion%20of%20correlation%20and%20entanglement%3F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056" y="3275781"/>
            <a:ext cx="65341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atex.codecogs.com/png.latex?%5Cdpi%7B150%7D%20%5CLARGE%20%5Cmbox%7Btwo%20natural%20routes%3A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36" y="4931965"/>
            <a:ext cx="30861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latex.codecogs.com/png.latex?%5Cdpi%7B150%7D%20%5CLARGE%20%5Crightarrow%5C%2C%5Cmbox%7Bparticle%20entanglement%20%5C%26%20correlation%20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36" y="6228109"/>
            <a:ext cx="63912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latex.codecogs.com/png.latex?%5Cdpi%7B150%7D%20%5CLARGE%20%5Crightarrow%5C%2C%5Cmbox%7Bmode/orbital%20entanglement%20%5C%26%20correlation%20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36" y="5597118"/>
            <a:ext cx="73247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83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latex.codecogs.com/png.latex?%5Cdpi%7B150%7D%20%5CLARGE%20%5Cmbox%7B%28I%29%20mode/orbital%20picture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56" y="1176538"/>
            <a:ext cx="39338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latex.codecogs.com/png.latex?%5Cdpi%7B150%7D%20%5CLARGE%20%5Cmbox%7BFock%20space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536" y="4450571"/>
            <a:ext cx="17335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4096576" y="3988580"/>
            <a:ext cx="24372" cy="3664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8" name="Picture 12" descr="https://latex.codecogs.com/png.latex?%5Cdpi%7B150%7D%20%5CLARGE%20%5Cmbox%7Bchoose%20decomposition%7D%5C%2C%5C%2C%5Cmathcal%7BH%7D_1%20%3D%5Cmathcal%7BH%7D_1%5E%7B%28A%29%7D%5Coplus%20%5Cmathcal%7BH%7D_1%5E%7B%28B%29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129" y="2262671"/>
            <a:ext cx="6734175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s://latex.codecogs.com/png.latex?%5Cdpi%7B150%7D%20%5CLARGE%20%5Cmbox%7Bembed%7D%5C%2C%5C%2C%5Cmathcal%7BH%7D_N%3C%5Cmathcal%7BF%7D%5B%5Cmathcal%7BH%7D_1%5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795" y="3457307"/>
            <a:ext cx="33432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s://latex.codecogs.com/png.latex?%5Cdpi%7B150%7D%20%5CLARGE%20%5Ccong%20%5Cmathcal%7BF%7D%5B%5Cmathcal%7BH%7D_1%5E%7B%28A%29%7D%5D%5Cotimes%20%5Cmathcal%7BF%7D%5B%5Cmathcal%7BH%7D_1%5E%7B%28B%29%7D%5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704" y="3335629"/>
            <a:ext cx="3543300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https://latex.codecogs.com/png.latex?%5Cdpi%7B150%7D%20%5CLARGE%20%5Crightarrow%5C%2C%5C%2C%5Cmbox%7Bnotion%20of%20correlation%20and%20entanglement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5219997"/>
            <a:ext cx="70104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35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 descr="https://latex.codecogs.com/png.latex?%5Cdpi%7B150%7D%20%5CLARGE%20%5Cunderline%7B%5Cmbox%7Bcaveat%3A%7D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14" y="810197"/>
            <a:ext cx="1143000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4" descr="https://latex.codecogs.com/png.latex?%5Cdpi%7B150%7D%20%5CLARGE%20%5Cmbox%7Balgebra%20of%20observables%7D%5C%2C%5C%2C%5Cmathcal%7BA%7D%5Cneq%20%5Cmathcal%7BB%7D%28%5Cmathcal%7BF%7D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689" y="2872719"/>
            <a:ext cx="54292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8" descr="https://latex.codecogs.com/png.latex?%5Cdpi%7B150%7D%20%5CLARGE%20%5Cmbox%7B%60%60nature%20does%20not%20allow%20one%20to%20mix%20even%20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531" y="1494146"/>
            <a:ext cx="6400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0" descr="https://latex.codecogs.com/png.latex?%5Cdpi%7B150%7D%20%5CLARGE%20%5Cmbox%7Band%20odd%20particle%20number%20states%27%27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602" y="2011287"/>
            <a:ext cx="52387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73689" y="1384481"/>
            <a:ext cx="6820867" cy="1152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32" descr="https://latex.codecogs.com/png.latex?%5Cdpi%7B150%7D%20%5CLARGE%20%5Cmbox%7Bnumber%20parity%20superselection%20rule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975" y="785712"/>
            <a:ext cx="54864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4" descr="https://latex.codecogs.com/png.latex?%5Cdpi%7B150%7D%20%5CLARGE%20%5Cmbox%7Bobservables%20block-diagonal%20w.r.t.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689" y="3635821"/>
            <a:ext cx="529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6" descr="https://latex.codecogs.com/png.latex?%5Cdpi%7B150%7D%20%5CLARGE%20%5Coplus%5C%2C%5C%2C%5Cmathcal%7BH%7D_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808" y="3635821"/>
            <a:ext cx="10191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8" descr="https://latex.codecogs.com/png.latex?%5Cdpi%7B150%7D%20%5CLARGE%20%2C%5C%2C%5C%2C%5Coplus%5C%2C%5C%2C%5Cmathcal%7BH%7D_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714" y="3631058"/>
            <a:ext cx="133350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0" descr="https://latex.codecogs.com/png.latex?%5Cdpi%7B150%7D%20N%5C%2C%5Cmbox%7Beven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520" y="3988247"/>
            <a:ext cx="68580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2" descr="https://latex.codecogs.com/png.latex?%5Cdpi%7B150%7D%20N%5C%2C%5Cmbox%7Bodd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330" y="4007296"/>
            <a:ext cx="6191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latex.codecogs.com/png.latex?%5Cdpi%7B150%7D%20%5CLARGE%20%5Cmbox%7Bstronger%20superselection%20rules%20possible%3A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14" y="4733932"/>
            <a:ext cx="60960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latex.codecogs.com/png.latex?%5Cdpi%7B150%7D%20%5CLARGE%20%5Cmbox%7Bno%20creation%20of%20fermions%3A%20particle%20number%20SSR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14" y="5446974"/>
            <a:ext cx="74485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latex.codecogs.com/png.latex?%5Cdpi%7B150%7D%20%5CLARGE%20%5Cmbox%7Bexp.%7Elimited%20set%20of%20measurements/operations%7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14" y="6005250"/>
            <a:ext cx="72580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>
          <a:xfrm>
            <a:off x="1004846" y="5547515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>
          <a:xfrm>
            <a:off x="1004845" y="6160014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4" name="Picture 10" descr="https://latex.codecogs.com/png.latex?%5Cdpi%7B150%7D%20%5CLARGE%20%5Crightarrow%20%5Cmathcal%7BA%7D%5C%2C%5C%2C%5Cmbox%7Bsmaller%7D%5C%2C%5C%2C%28%5Crightarrow%20%5Cmathcal%7BD%7D_0%5C%2C%5C%2C%5Cmbox%7Blarger%7D%2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14" y="6847407"/>
            <a:ext cx="45910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38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latex.codecogs.com/png.latex?%5Cdpi%7B150%7D%20%5CLARGE%20%5Cmbox%7B%28II%29%20particle%20picture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755501"/>
            <a:ext cx="31432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latex.codecogs.com/png.latex?%5Cdpi%7B150%7D%20%5CLARGE%20%5Cmbox%7Bembedding%7D%5C%2C%5C%2C%5Cwedge%5EN%5B%5Cmathcal%7BH%7D_1%5D%3C%5Cunderbrace%7B%5Cmathcal%7BH%7D_1%5Cotimes%5Cldots%20%5Cotimes%20%5Cmathcal%7BH%7D_1%7D_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2267669"/>
            <a:ext cx="6334125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latex.codecogs.com/png.latex?%5Cdpi%7B150%7D%20%5CLARGE%20%5Cmbox%7Bless%20smart%20idea%3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1619597"/>
            <a:ext cx="24860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latex.codecogs.com/png.latex?%5Cdpi%7B150%7D%20%5CLARGE%20%5Crightarrow%5C%2C%5C%2C%5Cmbox%7Bexchange%20symmetry%20contributes%20to%20correlation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3312479"/>
            <a:ext cx="81438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s://latex.codecogs.com/png.latex?%5Cdpi%7B150%7D%20%5CLARGE%20%5Cmbox%7Bhowever%2C%20cannot%20be%20exploited%20for%20QI%20task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907" y="3923853"/>
            <a:ext cx="68199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s://latex.codecogs.com/png.latex?%5Cdpi%7B150%7D%20%5CLARGE%20%5Cmbox%7Bentanglement%20%5C%26%20correlations%20are%20%7B%5Ccolor%7BRed%7D%20relative%7D%20concepts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4931965"/>
            <a:ext cx="80772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https://latex.codecogs.com/png.latex?%5Cdpi%7B150%7D%20%5CLARGE%20%5Crightarrow%5C%2C%5C%2C%5Cmbox%7Balgebra%20of%20physical%20observables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5652045"/>
            <a:ext cx="56578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72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67</Words>
  <Application>Microsoft Office PowerPoint</Application>
  <PresentationFormat>Custom</PresentationFormat>
  <Paragraphs>15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Bell MT</vt:lpstr>
      <vt:lpstr>Calibri</vt:lpstr>
      <vt:lpstr>Lucida Sans Unicode</vt:lpstr>
      <vt:lpstr>StarSymbol</vt:lpstr>
      <vt:lpstr>Tahoma</vt:lpstr>
      <vt:lpstr>Times New Roman</vt:lpstr>
      <vt:lpstr>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Schilling</dc:creator>
  <cp:lastModifiedBy>Christian Schilling</cp:lastModifiedBy>
  <cp:revision>895</cp:revision>
  <dcterms:created xsi:type="dcterms:W3CDTF">2012-01-24T00:14:43Z</dcterms:created>
  <dcterms:modified xsi:type="dcterms:W3CDTF">2018-09-27T22:37:06Z</dcterms:modified>
</cp:coreProperties>
</file>